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Caveat"/>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7204C45-43F5-42DF-B1C8-55ECFAB389F0}">
  <a:tblStyle styleId="{77204C45-43F5-42DF-B1C8-55ECFAB389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Cave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Cave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4dc8750d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4dc8750d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4dc8750d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4dc8750d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4dc8750d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4dc8750d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4dc8750d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4dc8750d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4dc8750d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4dc8750d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4dc8750d4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4dc8750d4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4dc8750d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4dc8750d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4dc8750d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4dc8750d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4dc8750d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4dc8750d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4dc8750d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4dc8750d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34f9342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34f9342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4dc8750d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4dc8750d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4dc8750d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4dc8750d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4dc8750d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4dc8750d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4dc8750d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4dc8750d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4dc8750d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4dc8750d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4dc8750d4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4dc8750d4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4dc8750d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4dc8750d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4dc8750d4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4dc8750d4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3f7133c1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3f7133c1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4e51ad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4e51ad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4d4301c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4d4301c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4d4301cc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4d4301cc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4de3d739d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4de3d739d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4de3d739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4de3d739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4de3d739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4de3d739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4de3d739d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4de3d739d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4de3d739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4de3d739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4de3d739d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4de3d739d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4de3d739d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4de3d739d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3f7133c1b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3f7133c1b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3f7133c1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3f7133c1b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4d4301cc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4d4301cc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4d4301cc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4d4301cc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dc8750d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dc8750d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43f7133c1b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43f7133c1b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43f7133c1b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43f7133c1b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3f7133c1b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43f7133c1b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4dc8750d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4dc8750d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4dc8750d4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4dc8750d4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44dc8750d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44dc8750d4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4dc8750d4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4dc8750d4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44dc8750d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44dc8750d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4d4301cc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4d4301cc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44de3d739d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4de3d739d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573366ad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573366ad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4d4301cc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4d4301cc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4d4301cc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4d4301cc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4dc8750d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4dc8750d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4dc8750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4dc8750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29.png"/><Relationship Id="rId7"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9.png"/><Relationship Id="rId10" Type="http://schemas.openxmlformats.org/officeDocument/2006/relationships/image" Target="../media/image25.png"/><Relationship Id="rId9" Type="http://schemas.openxmlformats.org/officeDocument/2006/relationships/image" Target="../media/image15.png"/><Relationship Id="rId5" Type="http://schemas.openxmlformats.org/officeDocument/2006/relationships/image" Target="../media/image90.png"/><Relationship Id="rId6" Type="http://schemas.openxmlformats.org/officeDocument/2006/relationships/image" Target="../media/image71.png"/><Relationship Id="rId7" Type="http://schemas.openxmlformats.org/officeDocument/2006/relationships/image" Target="../media/image66.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32.png"/><Relationship Id="rId6"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6.png"/><Relationship Id="rId6" Type="http://schemas.openxmlformats.org/officeDocument/2006/relationships/image" Target="../media/image34.png"/><Relationship Id="rId7" Type="http://schemas.openxmlformats.org/officeDocument/2006/relationships/image" Target="../media/image39.png"/><Relationship Id="rId8"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33.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35.png"/><Relationship Id="rId6"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35.png"/><Relationship Id="rId6"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30.png"/><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5.png"/><Relationship Id="rId13" Type="http://schemas.openxmlformats.org/officeDocument/2006/relationships/image" Target="../media/image43.png"/><Relationship Id="rId12"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52.png"/><Relationship Id="rId8"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4.png"/><Relationship Id="rId6" Type="http://schemas.openxmlformats.org/officeDocument/2006/relationships/image" Target="../media/image50.png"/></Relationships>
</file>

<file path=ppt/slides/_rels/slide24.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5.png"/><Relationship Id="rId13" Type="http://schemas.openxmlformats.org/officeDocument/2006/relationships/image" Target="../media/image60.png"/><Relationship Id="rId12"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41.png"/><Relationship Id="rId15" Type="http://schemas.openxmlformats.org/officeDocument/2006/relationships/image" Target="../media/image50.png"/><Relationship Id="rId14" Type="http://schemas.openxmlformats.org/officeDocument/2006/relationships/image" Target="../media/image48.png"/><Relationship Id="rId16" Type="http://schemas.openxmlformats.org/officeDocument/2006/relationships/image" Target="../media/image51.png"/><Relationship Id="rId5" Type="http://schemas.openxmlformats.org/officeDocument/2006/relationships/image" Target="../media/image64.png"/><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3.gif"/><Relationship Id="rId6"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58.png"/><Relationship Id="rId6" Type="http://schemas.openxmlformats.org/officeDocument/2006/relationships/image" Target="../media/image55.jpg"/><Relationship Id="rId7" Type="http://schemas.openxmlformats.org/officeDocument/2006/relationships/hyperlink" Target="https://blog.paperspace.com/intro-to-optimization-in-deep-learning-gradient-descen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53.png"/><Relationship Id="rId5" Type="http://schemas.openxmlformats.org/officeDocument/2006/relationships/hyperlink" Target="https://stats.stackexchange.com/questions/253632/why-is-newtons-method-not-widely-used-in-machine-learning" TargetMode="External"/><Relationship Id="rId6" Type="http://schemas.openxmlformats.org/officeDocument/2006/relationships/hyperlink" Target="https://math.stackexchange.com/questions/609680/newtons-method-intuition" TargetMode="External"/><Relationship Id="rId7" Type="http://schemas.openxmlformats.org/officeDocument/2006/relationships/hyperlink" Target="https://thelaziestprogrammer.com/sharrington/math-of-machine-learning/solving-logreg-newtons-method" TargetMode="External"/><Relationship Id="rId8" Type="http://schemas.openxmlformats.org/officeDocument/2006/relationships/hyperlink" Target="http://www.cs.colostate.edu/~anderson/cs545/Lectures/week6day2/week6day2.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hyperlink" Target="http://www.cs.colostate.edu/~anderson/cs545/Lectures/week6day2/week6day2.pdf" TargetMode="External"/><Relationship Id="rId5" Type="http://schemas.openxmlformats.org/officeDocument/2006/relationships/image" Target="../media/image54.png"/><Relationship Id="rId6" Type="http://schemas.openxmlformats.org/officeDocument/2006/relationships/hyperlink" Target="https://stats.stackexchange.com/questions/253632/why-is-newtons-method-not-widely-used-in-machine-learning" TargetMode="External"/><Relationship Id="rId7" Type="http://schemas.openxmlformats.org/officeDocument/2006/relationships/hyperlink" Target="https://math.stackexchange.com/questions/609680/newtons-method-intuition" TargetMode="External"/><Relationship Id="rId8" Type="http://schemas.openxmlformats.org/officeDocument/2006/relationships/hyperlink" Target="https://thelaziestprogrammer.com/sharrington/math-of-machine-learning/solving-logreg-newtons-metho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c/yelpratingprediction" TargetMode="External"/><Relationship Id="rId4" Type="http://schemas.openxmlformats.org/officeDocument/2006/relationships/hyperlink" Target="https://docs.google.com/spreadsheets/d/1psDqf4yTienkOrcI6vJd0BigHRlyCBlRjk6Uf7ki2-M/edit?usp=sharing" TargetMode="External"/><Relationship Id="rId5" Type="http://schemas.openxmlformats.org/officeDocument/2006/relationships/hyperlink" Target="https://piazza.com/ucla/fall2018/cs145/home" TargetMode="External"/><Relationship Id="rId6" Type="http://schemas.openxmlformats.org/officeDocument/2006/relationships/image" Target="../media/image7.png"/><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9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92.png"/><Relationship Id="rId6"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7.png"/><Relationship Id="rId6" Type="http://schemas.openxmlformats.org/officeDocument/2006/relationships/image" Target="../media/image94.png"/><Relationship Id="rId7"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9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6.png"/><Relationship Id="rId7" Type="http://schemas.openxmlformats.org/officeDocument/2006/relationships/image" Target="../media/image83.png"/><Relationship Id="rId8" Type="http://schemas.openxmlformats.org/officeDocument/2006/relationships/image" Target="../media/image65.png"/></Relationships>
</file>

<file path=ppt/slides/_rels/slide39.xml.rels><?xml version="1.0" encoding="UTF-8" standalone="yes"?><Relationships xmlns="http://schemas.openxmlformats.org/package/2006/relationships"><Relationship Id="rId10"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68.png"/><Relationship Id="rId5" Type="http://schemas.openxmlformats.org/officeDocument/2006/relationships/image" Target="../media/image59.png"/><Relationship Id="rId6" Type="http://schemas.openxmlformats.org/officeDocument/2006/relationships/image" Target="../media/image83.png"/><Relationship Id="rId7" Type="http://schemas.openxmlformats.org/officeDocument/2006/relationships/image" Target="../media/image88.png"/><Relationship Id="rId8"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kaggle.com/c/yelpratingprediction" TargetMode="External"/><Relationship Id="rId4" Type="http://schemas.openxmlformats.org/officeDocument/2006/relationships/image" Target="../media/image7.png"/><Relationship Id="rId5"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75.png"/><Relationship Id="rId5" Type="http://schemas.openxmlformats.org/officeDocument/2006/relationships/image" Target="../media/image70.png"/><Relationship Id="rId6" Type="http://schemas.openxmlformats.org/officeDocument/2006/relationships/image" Target="../media/image67.png"/><Relationship Id="rId7" Type="http://schemas.openxmlformats.org/officeDocument/2006/relationships/image" Target="../media/image73.png"/><Relationship Id="rId8"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2.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medium.com/@ageitgey/machine-learning-is-fun-part-6-how-to-do-speech-recognition-with-deep-learning-28293c162f7a" TargetMode="External"/><Relationship Id="rId4" Type="http://schemas.openxmlformats.org/officeDocument/2006/relationships/hyperlink" Target="https://elitedatascience.com/feature-engineering" TargetMode="External"/><Relationship Id="rId5" Type="http://schemas.openxmlformats.org/officeDocument/2006/relationships/image" Target="../media/image7.png"/><Relationship Id="rId6"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hyperlink" Target="https://medium.com/@ageitgey/machine-learning-is-fun-part-6-how-to-do-speech-recognition-with-deep-learning-28293c162f7a" TargetMode="External"/><Relationship Id="rId5" Type="http://schemas.openxmlformats.org/officeDocument/2006/relationships/image" Target="../media/image74.png"/><Relationship Id="rId6" Type="http://schemas.openxmlformats.org/officeDocument/2006/relationships/image" Target="../media/image72.png"/><Relationship Id="rId7" Type="http://schemas.openxmlformats.org/officeDocument/2006/relationships/image" Target="../media/image77.png"/><Relationship Id="rId8" Type="http://schemas.openxmlformats.org/officeDocument/2006/relationships/image" Target="../media/image79.png"/></Relationships>
</file>

<file path=ppt/slides/_rels/slide49.xml.rels><?xml version="1.0" encoding="UTF-8" standalone="yes"?><Relationships xmlns="http://schemas.openxmlformats.org/package/2006/relationships"><Relationship Id="rId20" Type="http://schemas.openxmlformats.org/officeDocument/2006/relationships/image" Target="../media/image9.png"/><Relationship Id="rId11" Type="http://schemas.openxmlformats.org/officeDocument/2006/relationships/hyperlink" Target="https://www.datacamp.com/community/tutorials/pandas-tutorial-dataframe-python" TargetMode="External"/><Relationship Id="rId10" Type="http://schemas.openxmlformats.org/officeDocument/2006/relationships/hyperlink" Target="https://www.datacamp.com/community/tutorials/pandas-tutorial-dataframe-python" TargetMode="External"/><Relationship Id="rId21" Type="http://schemas.openxmlformats.org/officeDocument/2006/relationships/image" Target="../media/image81.png"/><Relationship Id="rId13" Type="http://schemas.openxmlformats.org/officeDocument/2006/relationships/hyperlink" Target="https://s3.amazonaws.com/assets.datacamp.com/blog_assets/Numpy_Python_Cheat_Sheet.pdf" TargetMode="External"/><Relationship Id="rId12" Type="http://schemas.openxmlformats.org/officeDocument/2006/relationships/hyperlink" Target="https://www.datacamp.com/community/tutorials/pandas-tutorial-dataframe-python" TargetMode="External"/><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www.numpy.org/" TargetMode="External"/><Relationship Id="rId4" Type="http://schemas.openxmlformats.org/officeDocument/2006/relationships/hyperlink" Target="http://www.numpy.org/" TargetMode="External"/><Relationship Id="rId9" Type="http://schemas.openxmlformats.org/officeDocument/2006/relationships/hyperlink" Target="https://docs.scipy.org/doc/numpy/user/quickstart.html" TargetMode="External"/><Relationship Id="rId15" Type="http://schemas.openxmlformats.org/officeDocument/2006/relationships/hyperlink" Target="https://s3.amazonaws.com/assets.datacamp.com/blog_assets/Numpy_Python_Cheat_Sheet.pdf" TargetMode="External"/><Relationship Id="rId14" Type="http://schemas.openxmlformats.org/officeDocument/2006/relationships/hyperlink" Target="https://s3.amazonaws.com/assets.datacamp.com/blog_assets/Numpy_Python_Cheat_Sheet.pdf" TargetMode="External"/><Relationship Id="rId17" Type="http://schemas.openxmlformats.org/officeDocument/2006/relationships/hyperlink" Target="https://github.com/pandas-dev/pandas/blob/master/doc/cheatsheet/Pandas_Cheat_Sheet.pdf" TargetMode="External"/><Relationship Id="rId16" Type="http://schemas.openxmlformats.org/officeDocument/2006/relationships/hyperlink" Target="https://github.com/pandas-dev/pandas/blob/master/doc/cheatsheet/Pandas_Cheat_Sheet.pdf" TargetMode="External"/><Relationship Id="rId5" Type="http://schemas.openxmlformats.org/officeDocument/2006/relationships/hyperlink" Target="https://pandas.pydata.org/index.html" TargetMode="External"/><Relationship Id="rId19" Type="http://schemas.openxmlformats.org/officeDocument/2006/relationships/image" Target="../media/image7.png"/><Relationship Id="rId6" Type="http://schemas.openxmlformats.org/officeDocument/2006/relationships/hyperlink" Target="https://pandas.pydata.org/index.html" TargetMode="External"/><Relationship Id="rId18" Type="http://schemas.openxmlformats.org/officeDocument/2006/relationships/hyperlink" Target="https://github.com/pandas-dev/pandas/blob/master/doc/cheatsheet/Pandas_Cheat_Sheet.pdf" TargetMode="External"/><Relationship Id="rId7" Type="http://schemas.openxmlformats.org/officeDocument/2006/relationships/hyperlink" Target="https://docs.scipy.org/doc/numpy/user/quickstart.html" TargetMode="External"/><Relationship Id="rId8" Type="http://schemas.openxmlformats.org/officeDocument/2006/relationships/hyperlink" Target="https://docs.scipy.org/doc/numpy/user/quickstar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76.png"/><Relationship Id="rId6"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 Id="rId10" Type="http://schemas.openxmlformats.org/officeDocument/2006/relationships/image" Target="../media/image86.png"/><Relationship Id="rId9"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10.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6.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136350"/>
            <a:ext cx="8520600" cy="166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CS145 Discussion</a:t>
            </a:r>
            <a:endParaRPr sz="3600"/>
          </a:p>
          <a:p>
            <a:pPr indent="0" lvl="0" marL="0" rtl="0" algn="ctr">
              <a:spcBef>
                <a:spcPts val="0"/>
              </a:spcBef>
              <a:spcAft>
                <a:spcPts val="0"/>
              </a:spcAft>
              <a:buNone/>
            </a:pPr>
            <a:r>
              <a:rPr lang="en"/>
              <a:t>Week 2</a:t>
            </a:r>
            <a:endParaRPr/>
          </a:p>
        </p:txBody>
      </p:sp>
      <p:sp>
        <p:nvSpPr>
          <p:cNvPr id="55" name="Google Shape;55;p13"/>
          <p:cNvSpPr txBox="1"/>
          <p:nvPr>
            <p:ph idx="1" type="subTitle"/>
          </p:nvPr>
        </p:nvSpPr>
        <p:spPr>
          <a:xfrm>
            <a:off x="311700" y="3234575"/>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t>Junheng, Shengming, Yunsheng</a:t>
            </a:r>
            <a:endParaRPr sz="2400"/>
          </a:p>
          <a:p>
            <a:pPr indent="0" lvl="0" marL="0" rtl="0" algn="ctr">
              <a:lnSpc>
                <a:spcPct val="115000"/>
              </a:lnSpc>
              <a:spcBef>
                <a:spcPts val="0"/>
              </a:spcBef>
              <a:spcAft>
                <a:spcPts val="0"/>
              </a:spcAft>
              <a:buNone/>
            </a:pPr>
            <a:r>
              <a:rPr lang="en" sz="2400"/>
              <a:t>10/12/2018</a:t>
            </a:r>
            <a:endParaRPr sz="2400"/>
          </a:p>
        </p:txBody>
      </p:sp>
      <p:pic>
        <p:nvPicPr>
          <p:cNvPr id="56" name="Google Shape;56;p13"/>
          <p:cNvPicPr preferRelativeResize="0"/>
          <p:nvPr/>
        </p:nvPicPr>
        <p:blipFill>
          <a:blip r:embed="rId3">
            <a:alphaModFix/>
          </a:blip>
          <a:stretch>
            <a:fillRect/>
          </a:stretch>
        </p:blipFill>
        <p:spPr>
          <a:xfrm>
            <a:off x="8039700" y="273476"/>
            <a:ext cx="792600" cy="792600"/>
          </a:xfrm>
          <a:prstGeom prst="rect">
            <a:avLst/>
          </a:prstGeom>
          <a:noFill/>
          <a:ln>
            <a:noFill/>
          </a:ln>
        </p:spPr>
      </p:pic>
      <p:pic>
        <p:nvPicPr>
          <p:cNvPr id="57" name="Google Shape;57;p13"/>
          <p:cNvPicPr preferRelativeResize="0"/>
          <p:nvPr/>
        </p:nvPicPr>
        <p:blipFill>
          <a:blip r:embed="rId4">
            <a:alphaModFix/>
          </a:blip>
          <a:stretch>
            <a:fillRect/>
          </a:stretch>
        </p:blipFill>
        <p:spPr>
          <a:xfrm>
            <a:off x="525000" y="458575"/>
            <a:ext cx="1268500" cy="42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Example</a:t>
            </a:r>
            <a:endParaRPr/>
          </a:p>
        </p:txBody>
      </p:sp>
      <p:sp>
        <p:nvSpPr>
          <p:cNvPr id="155" name="Google Shape;155;p22"/>
          <p:cNvSpPr txBox="1"/>
          <p:nvPr>
            <p:ph idx="1" type="body"/>
          </p:nvPr>
        </p:nvSpPr>
        <p:spPr>
          <a:xfrm>
            <a:off x="311700" y="1281425"/>
            <a:ext cx="5678400" cy="360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rgbClr val="000000"/>
                </a:solidFill>
              </a:rPr>
              <a:t>Plot: Check your model</a:t>
            </a:r>
            <a:endParaRPr sz="1600">
              <a:solidFill>
                <a:srgbClr val="000000"/>
              </a:solidFill>
            </a:endParaRPr>
          </a:p>
          <a:p>
            <a:pPr indent="0" lvl="0" marL="0" marR="0" rtl="0" algn="l">
              <a:lnSpc>
                <a:spcPct val="115000"/>
              </a:lnSpc>
              <a:spcBef>
                <a:spcPts val="1600"/>
              </a:spcBef>
              <a:spcAft>
                <a:spcPts val="1600"/>
              </a:spcAft>
              <a:buNone/>
            </a:pPr>
            <a:r>
              <a:t/>
            </a:r>
            <a:endParaRPr/>
          </a:p>
        </p:txBody>
      </p:sp>
      <p:pic>
        <p:nvPicPr>
          <p:cNvPr id="156" name="Google Shape;156;p22"/>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57" name="Google Shape;157;p22"/>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58" name="Google Shape;158;p22"/>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159" name="Google Shape;159;p22"/>
          <p:cNvGraphicFramePr/>
          <p:nvPr/>
        </p:nvGraphicFramePr>
        <p:xfrm>
          <a:off x="5699975" y="1907075"/>
          <a:ext cx="3000000" cy="3000000"/>
        </p:xfrm>
        <a:graphic>
          <a:graphicData uri="http://schemas.openxmlformats.org/drawingml/2006/table">
            <a:tbl>
              <a:tblPr>
                <a:noFill/>
                <a:tableStyleId>{77204C45-43F5-42DF-B1C8-55ECFAB389F0}</a:tableStyleId>
              </a:tblPr>
              <a:tblGrid>
                <a:gridCol w="1434650"/>
                <a:gridCol w="1434650"/>
              </a:tblGrid>
              <a:tr h="376475">
                <a:tc>
                  <a:txBody>
                    <a:bodyPr>
                      <a:noAutofit/>
                    </a:bodyPr>
                    <a:lstStyle/>
                    <a:p>
                      <a:pPr indent="0" lvl="0" marL="0" rtl="0" algn="ctr">
                        <a:spcBef>
                          <a:spcPts val="0"/>
                        </a:spcBef>
                        <a:spcAft>
                          <a:spcPts val="0"/>
                        </a:spcAft>
                        <a:buNone/>
                      </a:pPr>
                      <a:r>
                        <a:rPr b="1" lang="en"/>
                        <a:t>Time (s)</a:t>
                      </a:r>
                      <a:endParaRPr b="1"/>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a:t>Position (m)</a:t>
                      </a:r>
                      <a:endParaRPr b="1"/>
                    </a:p>
                  </a:txBody>
                  <a:tcPr marT="91425" marB="91425" marR="91425" marL="91425">
                    <a:solidFill>
                      <a:srgbClr val="CFE2F3"/>
                    </a:solidFill>
                  </a:tcPr>
                </a:tc>
              </a:tr>
              <a:tr h="3764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9</a:t>
                      </a:r>
                      <a:endParaRPr/>
                    </a:p>
                  </a:txBody>
                  <a:tcPr marT="91425" marB="91425" marR="91425" marL="91425"/>
                </a:tc>
              </a:tr>
              <a:tr h="376475">
                <a:tc>
                  <a:txBody>
                    <a:bodyPr>
                      <a:noAutofit/>
                    </a:bodyPr>
                    <a:lstStyle/>
                    <a:p>
                      <a:pPr indent="0" lvl="0" marL="0" rtl="0" algn="ctr">
                        <a:spcBef>
                          <a:spcPts val="0"/>
                        </a:spcBef>
                        <a:spcAft>
                          <a:spcPts val="0"/>
                        </a:spcAft>
                        <a:buNone/>
                      </a:pPr>
                      <a:r>
                        <a:rPr lang="en"/>
                        <a:t>2</a:t>
                      </a:r>
                      <a:endParaRPr/>
                    </a:p>
                  </a:txBody>
                  <a:tcPr marT="91425" marB="91425" marR="91425" marL="91425"/>
                </a:tc>
                <a:tc>
                  <a:txBody>
                    <a:bodyPr>
                      <a:noAutofit/>
                    </a:bodyPr>
                    <a:lstStyle/>
                    <a:p>
                      <a:pPr indent="0" lvl="0" marL="0" rtl="0" algn="ctr">
                        <a:spcBef>
                          <a:spcPts val="0"/>
                        </a:spcBef>
                        <a:spcAft>
                          <a:spcPts val="0"/>
                        </a:spcAft>
                        <a:buNone/>
                      </a:pPr>
                      <a:r>
                        <a:rPr lang="en"/>
                        <a:t>12</a:t>
                      </a:r>
                      <a:endParaRPr/>
                    </a:p>
                  </a:txBody>
                  <a:tcPr marT="91425" marB="91425" marR="91425" marL="91425"/>
                </a:tc>
              </a:tr>
              <a:tr h="376475">
                <a:tc>
                  <a:txBody>
                    <a:bodyPr>
                      <a:noAutofit/>
                    </a:bodyPr>
                    <a:lstStyle/>
                    <a:p>
                      <a:pPr indent="0" lvl="0" marL="0" rtl="0" algn="ctr">
                        <a:spcBef>
                          <a:spcPts val="0"/>
                        </a:spcBef>
                        <a:spcAft>
                          <a:spcPts val="0"/>
                        </a:spcAft>
                        <a:buNone/>
                      </a:pPr>
                      <a:r>
                        <a:rPr lang="en"/>
                        <a:t>4</a:t>
                      </a:r>
                      <a:endParaRPr/>
                    </a:p>
                  </a:txBody>
                  <a:tcPr marT="91425" marB="91425" marR="91425" marL="91425"/>
                </a:tc>
                <a:tc>
                  <a:txBody>
                    <a:bodyPr>
                      <a:noAutofit/>
                    </a:bodyPr>
                    <a:lstStyle/>
                    <a:p>
                      <a:pPr indent="0" lvl="0" marL="0" rtl="0" algn="ctr">
                        <a:spcBef>
                          <a:spcPts val="0"/>
                        </a:spcBef>
                        <a:spcAft>
                          <a:spcPts val="0"/>
                        </a:spcAft>
                        <a:buNone/>
                      </a:pPr>
                      <a:r>
                        <a:rPr lang="en"/>
                        <a:t>17</a:t>
                      </a:r>
                      <a:endParaRPr/>
                    </a:p>
                  </a:txBody>
                  <a:tcPr marT="91425" marB="91425" marR="91425" marL="91425"/>
                </a:tc>
              </a:tr>
              <a:tr h="376475">
                <a:tc>
                  <a:txBody>
                    <a:bodyPr>
                      <a:noAutofit/>
                    </a:bodyPr>
                    <a:lstStyle/>
                    <a:p>
                      <a:pPr indent="0" lvl="0" marL="0" rtl="0" algn="ctr">
                        <a:spcBef>
                          <a:spcPts val="0"/>
                        </a:spcBef>
                        <a:spcAft>
                          <a:spcPts val="0"/>
                        </a:spcAft>
                        <a:buNone/>
                      </a:pPr>
                      <a:r>
                        <a:rPr lang="en"/>
                        <a:t>6</a:t>
                      </a:r>
                      <a:endParaRPr/>
                    </a:p>
                  </a:txBody>
                  <a:tcPr marT="91425" marB="91425" marR="91425" marL="91425"/>
                </a:tc>
                <a:tc>
                  <a:txBody>
                    <a:bodyPr>
                      <a:noAutofit/>
                    </a:bodyPr>
                    <a:lstStyle/>
                    <a:p>
                      <a:pPr indent="0" lvl="0" marL="0" rtl="0" algn="ctr">
                        <a:spcBef>
                          <a:spcPts val="0"/>
                        </a:spcBef>
                        <a:spcAft>
                          <a:spcPts val="0"/>
                        </a:spcAft>
                        <a:buNone/>
                      </a:pPr>
                      <a:r>
                        <a:rPr lang="en"/>
                        <a:t>21</a:t>
                      </a:r>
                      <a:endParaRPr/>
                    </a:p>
                  </a:txBody>
                  <a:tcPr marT="91425" marB="91425" marR="91425" marL="91425"/>
                </a:tc>
              </a:tr>
              <a:tr h="376475">
                <a:tc>
                  <a:txBody>
                    <a:bodyPr>
                      <a:noAutofit/>
                    </a:bodyPr>
                    <a:lstStyle/>
                    <a:p>
                      <a:pPr indent="0" lvl="0" marL="0" rtl="0" algn="ctr">
                        <a:spcBef>
                          <a:spcPts val="0"/>
                        </a:spcBef>
                        <a:spcAft>
                          <a:spcPts val="0"/>
                        </a:spcAft>
                        <a:buNone/>
                      </a:pPr>
                      <a:r>
                        <a:rPr lang="en"/>
                        <a:t>8</a:t>
                      </a:r>
                      <a:endParaRPr/>
                    </a:p>
                  </a:txBody>
                  <a:tcPr marT="91425" marB="91425" marR="91425" marL="91425"/>
                </a:tc>
                <a:tc>
                  <a:txBody>
                    <a:bodyPr>
                      <a:noAutofit/>
                    </a:bodyPr>
                    <a:lstStyle/>
                    <a:p>
                      <a:pPr indent="0" lvl="0" marL="0" rtl="0" algn="ctr">
                        <a:spcBef>
                          <a:spcPts val="0"/>
                        </a:spcBef>
                        <a:spcAft>
                          <a:spcPts val="0"/>
                        </a:spcAft>
                        <a:buNone/>
                      </a:pPr>
                      <a:r>
                        <a:rPr lang="en"/>
                        <a:t>26</a:t>
                      </a:r>
                      <a:endParaRPr/>
                    </a:p>
                  </a:txBody>
                  <a:tcPr marT="91425" marB="91425" marR="91425" marL="91425"/>
                </a:tc>
              </a:tr>
            </a:tbl>
          </a:graphicData>
        </a:graphic>
      </p:graphicFrame>
      <p:pic>
        <p:nvPicPr>
          <p:cNvPr id="160" name="Google Shape;160;p22"/>
          <p:cNvPicPr preferRelativeResize="0"/>
          <p:nvPr/>
        </p:nvPicPr>
        <p:blipFill>
          <a:blip r:embed="rId5">
            <a:alphaModFix/>
          </a:blip>
          <a:stretch>
            <a:fillRect/>
          </a:stretch>
        </p:blipFill>
        <p:spPr>
          <a:xfrm>
            <a:off x="1090075" y="2372300"/>
            <a:ext cx="3825826" cy="166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Example</a:t>
            </a:r>
            <a:endParaRPr/>
          </a:p>
        </p:txBody>
      </p:sp>
      <p:sp>
        <p:nvSpPr>
          <p:cNvPr id="166" name="Google Shape;166;p23"/>
          <p:cNvSpPr txBox="1"/>
          <p:nvPr>
            <p:ph idx="1" type="body"/>
          </p:nvPr>
        </p:nvSpPr>
        <p:spPr>
          <a:xfrm>
            <a:off x="311700" y="1281425"/>
            <a:ext cx="5678400" cy="360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rgbClr val="000000"/>
                </a:solidFill>
              </a:rPr>
              <a:t>Plot: Check your model</a:t>
            </a:r>
            <a:endParaRPr sz="1600">
              <a:solidFill>
                <a:srgbClr val="000000"/>
              </a:solidFill>
            </a:endParaRPr>
          </a:p>
          <a:p>
            <a:pPr indent="0" lvl="0" marL="0" marR="0" rtl="0" algn="l">
              <a:lnSpc>
                <a:spcPct val="115000"/>
              </a:lnSpc>
              <a:spcBef>
                <a:spcPts val="1600"/>
              </a:spcBef>
              <a:spcAft>
                <a:spcPts val="1600"/>
              </a:spcAft>
              <a:buNone/>
            </a:pPr>
            <a:r>
              <a:t/>
            </a:r>
            <a:endParaRPr/>
          </a:p>
        </p:txBody>
      </p:sp>
      <p:pic>
        <p:nvPicPr>
          <p:cNvPr id="167" name="Google Shape;167;p23"/>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68" name="Google Shape;168;p23"/>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69" name="Google Shape;169;p23"/>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170" name="Google Shape;170;p23"/>
          <p:cNvPicPr preferRelativeResize="0"/>
          <p:nvPr/>
        </p:nvPicPr>
        <p:blipFill>
          <a:blip r:embed="rId5">
            <a:alphaModFix/>
          </a:blip>
          <a:stretch>
            <a:fillRect/>
          </a:stretch>
        </p:blipFill>
        <p:spPr>
          <a:xfrm>
            <a:off x="860027" y="1766100"/>
            <a:ext cx="4095525" cy="2858499"/>
          </a:xfrm>
          <a:prstGeom prst="rect">
            <a:avLst/>
          </a:prstGeom>
          <a:noFill/>
          <a:ln>
            <a:noFill/>
          </a:ln>
        </p:spPr>
      </p:pic>
      <p:graphicFrame>
        <p:nvGraphicFramePr>
          <p:cNvPr id="171" name="Google Shape;171;p23"/>
          <p:cNvGraphicFramePr/>
          <p:nvPr/>
        </p:nvGraphicFramePr>
        <p:xfrm>
          <a:off x="5699975" y="1907075"/>
          <a:ext cx="3000000" cy="3000000"/>
        </p:xfrm>
        <a:graphic>
          <a:graphicData uri="http://schemas.openxmlformats.org/drawingml/2006/table">
            <a:tbl>
              <a:tblPr>
                <a:noFill/>
                <a:tableStyleId>{77204C45-43F5-42DF-B1C8-55ECFAB389F0}</a:tableStyleId>
              </a:tblPr>
              <a:tblGrid>
                <a:gridCol w="1434650"/>
                <a:gridCol w="1434650"/>
              </a:tblGrid>
              <a:tr h="376475">
                <a:tc>
                  <a:txBody>
                    <a:bodyPr>
                      <a:noAutofit/>
                    </a:bodyPr>
                    <a:lstStyle/>
                    <a:p>
                      <a:pPr indent="0" lvl="0" marL="0" rtl="0" algn="ctr">
                        <a:spcBef>
                          <a:spcPts val="0"/>
                        </a:spcBef>
                        <a:spcAft>
                          <a:spcPts val="0"/>
                        </a:spcAft>
                        <a:buNone/>
                      </a:pPr>
                      <a:r>
                        <a:rPr b="1" lang="en"/>
                        <a:t>Time (s)</a:t>
                      </a:r>
                      <a:endParaRPr b="1"/>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a:t>Position (m)</a:t>
                      </a:r>
                      <a:endParaRPr b="1"/>
                    </a:p>
                  </a:txBody>
                  <a:tcPr marT="91425" marB="91425" marR="91425" marL="91425">
                    <a:solidFill>
                      <a:srgbClr val="CFE2F3"/>
                    </a:solidFill>
                  </a:tcPr>
                </a:tc>
              </a:tr>
              <a:tr h="3764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9</a:t>
                      </a:r>
                      <a:endParaRPr/>
                    </a:p>
                  </a:txBody>
                  <a:tcPr marT="91425" marB="91425" marR="91425" marL="91425"/>
                </a:tc>
              </a:tr>
              <a:tr h="376475">
                <a:tc>
                  <a:txBody>
                    <a:bodyPr>
                      <a:noAutofit/>
                    </a:bodyPr>
                    <a:lstStyle/>
                    <a:p>
                      <a:pPr indent="0" lvl="0" marL="0" rtl="0" algn="ctr">
                        <a:spcBef>
                          <a:spcPts val="0"/>
                        </a:spcBef>
                        <a:spcAft>
                          <a:spcPts val="0"/>
                        </a:spcAft>
                        <a:buNone/>
                      </a:pPr>
                      <a:r>
                        <a:rPr lang="en"/>
                        <a:t>2</a:t>
                      </a:r>
                      <a:endParaRPr/>
                    </a:p>
                  </a:txBody>
                  <a:tcPr marT="91425" marB="91425" marR="91425" marL="91425"/>
                </a:tc>
                <a:tc>
                  <a:txBody>
                    <a:bodyPr>
                      <a:noAutofit/>
                    </a:bodyPr>
                    <a:lstStyle/>
                    <a:p>
                      <a:pPr indent="0" lvl="0" marL="0" rtl="0" algn="ctr">
                        <a:spcBef>
                          <a:spcPts val="0"/>
                        </a:spcBef>
                        <a:spcAft>
                          <a:spcPts val="0"/>
                        </a:spcAft>
                        <a:buNone/>
                      </a:pPr>
                      <a:r>
                        <a:rPr lang="en"/>
                        <a:t>12</a:t>
                      </a:r>
                      <a:endParaRPr/>
                    </a:p>
                  </a:txBody>
                  <a:tcPr marT="91425" marB="91425" marR="91425" marL="91425"/>
                </a:tc>
              </a:tr>
              <a:tr h="376475">
                <a:tc>
                  <a:txBody>
                    <a:bodyPr>
                      <a:noAutofit/>
                    </a:bodyPr>
                    <a:lstStyle/>
                    <a:p>
                      <a:pPr indent="0" lvl="0" marL="0" rtl="0" algn="ctr">
                        <a:spcBef>
                          <a:spcPts val="0"/>
                        </a:spcBef>
                        <a:spcAft>
                          <a:spcPts val="0"/>
                        </a:spcAft>
                        <a:buNone/>
                      </a:pPr>
                      <a:r>
                        <a:rPr lang="en"/>
                        <a:t>4</a:t>
                      </a:r>
                      <a:endParaRPr/>
                    </a:p>
                  </a:txBody>
                  <a:tcPr marT="91425" marB="91425" marR="91425" marL="91425"/>
                </a:tc>
                <a:tc>
                  <a:txBody>
                    <a:bodyPr>
                      <a:noAutofit/>
                    </a:bodyPr>
                    <a:lstStyle/>
                    <a:p>
                      <a:pPr indent="0" lvl="0" marL="0" rtl="0" algn="ctr">
                        <a:spcBef>
                          <a:spcPts val="0"/>
                        </a:spcBef>
                        <a:spcAft>
                          <a:spcPts val="0"/>
                        </a:spcAft>
                        <a:buNone/>
                      </a:pPr>
                      <a:r>
                        <a:rPr lang="en"/>
                        <a:t>17</a:t>
                      </a:r>
                      <a:endParaRPr/>
                    </a:p>
                  </a:txBody>
                  <a:tcPr marT="91425" marB="91425" marR="91425" marL="91425"/>
                </a:tc>
              </a:tr>
              <a:tr h="376475">
                <a:tc>
                  <a:txBody>
                    <a:bodyPr>
                      <a:noAutofit/>
                    </a:bodyPr>
                    <a:lstStyle/>
                    <a:p>
                      <a:pPr indent="0" lvl="0" marL="0" rtl="0" algn="ctr">
                        <a:spcBef>
                          <a:spcPts val="0"/>
                        </a:spcBef>
                        <a:spcAft>
                          <a:spcPts val="0"/>
                        </a:spcAft>
                        <a:buNone/>
                      </a:pPr>
                      <a:r>
                        <a:rPr lang="en"/>
                        <a:t>6</a:t>
                      </a:r>
                      <a:endParaRPr/>
                    </a:p>
                  </a:txBody>
                  <a:tcPr marT="91425" marB="91425" marR="91425" marL="91425"/>
                </a:tc>
                <a:tc>
                  <a:txBody>
                    <a:bodyPr>
                      <a:noAutofit/>
                    </a:bodyPr>
                    <a:lstStyle/>
                    <a:p>
                      <a:pPr indent="0" lvl="0" marL="0" rtl="0" algn="ctr">
                        <a:spcBef>
                          <a:spcPts val="0"/>
                        </a:spcBef>
                        <a:spcAft>
                          <a:spcPts val="0"/>
                        </a:spcAft>
                        <a:buNone/>
                      </a:pPr>
                      <a:r>
                        <a:rPr lang="en"/>
                        <a:t>21</a:t>
                      </a:r>
                      <a:endParaRPr/>
                    </a:p>
                  </a:txBody>
                  <a:tcPr marT="91425" marB="91425" marR="91425" marL="91425"/>
                </a:tc>
              </a:tr>
              <a:tr h="376475">
                <a:tc>
                  <a:txBody>
                    <a:bodyPr>
                      <a:noAutofit/>
                    </a:bodyPr>
                    <a:lstStyle/>
                    <a:p>
                      <a:pPr indent="0" lvl="0" marL="0" rtl="0" algn="ctr">
                        <a:spcBef>
                          <a:spcPts val="0"/>
                        </a:spcBef>
                        <a:spcAft>
                          <a:spcPts val="0"/>
                        </a:spcAft>
                        <a:buNone/>
                      </a:pPr>
                      <a:r>
                        <a:rPr lang="en"/>
                        <a:t>8</a:t>
                      </a:r>
                      <a:endParaRPr/>
                    </a:p>
                  </a:txBody>
                  <a:tcPr marT="91425" marB="91425" marR="91425" marL="91425"/>
                </a:tc>
                <a:tc>
                  <a:txBody>
                    <a:bodyPr>
                      <a:noAutofit/>
                    </a:bodyPr>
                    <a:lstStyle/>
                    <a:p>
                      <a:pPr indent="0" lvl="0" marL="0" rtl="0" algn="ctr">
                        <a:spcBef>
                          <a:spcPts val="0"/>
                        </a:spcBef>
                        <a:spcAft>
                          <a:spcPts val="0"/>
                        </a:spcAft>
                        <a:buNone/>
                      </a:pPr>
                      <a:r>
                        <a:rPr lang="en"/>
                        <a:t>26</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 Regularization</a:t>
            </a:r>
            <a:endParaRPr/>
          </a:p>
        </p:txBody>
      </p:sp>
      <p:sp>
        <p:nvSpPr>
          <p:cNvPr id="177" name="Google Shape;177;p24"/>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do we need regularization?</a:t>
            </a:r>
            <a:endParaRPr/>
          </a:p>
          <a:p>
            <a:pPr indent="-330200" lvl="1" marL="914400" rtl="0" algn="l">
              <a:spcBef>
                <a:spcPts val="0"/>
              </a:spcBef>
              <a:spcAft>
                <a:spcPts val="0"/>
              </a:spcAft>
              <a:buSzPts val="1600"/>
              <a:buChar char="○"/>
            </a:pPr>
            <a:r>
              <a:rPr lang="en" sz="1600"/>
              <a:t>Constraint the parameter values</a:t>
            </a:r>
            <a:endParaRPr sz="1600"/>
          </a:p>
          <a:p>
            <a:pPr indent="-317500" lvl="1" marL="914400" rtl="0" algn="l">
              <a:spcBef>
                <a:spcPts val="0"/>
              </a:spcBef>
              <a:spcAft>
                <a:spcPts val="0"/>
              </a:spcAft>
              <a:buSzPts val="1400"/>
              <a:buChar char="○"/>
            </a:pPr>
            <a:r>
              <a:rPr lang="en" sz="1600"/>
              <a:t>Avoid overfitting phenomenon</a:t>
            </a:r>
            <a:br>
              <a:rPr lang="en"/>
            </a:br>
            <a:endParaRPr/>
          </a:p>
        </p:txBody>
      </p:sp>
      <p:pic>
        <p:nvPicPr>
          <p:cNvPr id="178" name="Google Shape;178;p24"/>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79" name="Google Shape;179;p24"/>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80" name="Google Shape;180;p24"/>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181" name="Google Shape;181;p24"/>
          <p:cNvPicPr preferRelativeResize="0"/>
          <p:nvPr/>
        </p:nvPicPr>
        <p:blipFill rotWithShape="1">
          <a:blip r:embed="rId5">
            <a:alphaModFix/>
          </a:blip>
          <a:srcRect b="0" l="0" r="0" t="0"/>
          <a:stretch/>
        </p:blipFill>
        <p:spPr>
          <a:xfrm>
            <a:off x="524198" y="2502150"/>
            <a:ext cx="8126200" cy="20498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Closed form: LR +</a:t>
            </a:r>
            <a:r>
              <a:rPr lang="en"/>
              <a:t> Regularization</a:t>
            </a:r>
            <a:endParaRPr/>
          </a:p>
        </p:txBody>
      </p:sp>
      <p:pic>
        <p:nvPicPr>
          <p:cNvPr id="187" name="Google Shape;187;p25"/>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88" name="Google Shape;188;p25"/>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89" name="Google Shape;189;p25"/>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190" name="Google Shape;190;p25"/>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Prediction</a:t>
            </a:r>
            <a:endParaRPr/>
          </a:p>
          <a:p>
            <a:pPr indent="0" lvl="0" marL="0" marR="0" rtl="0" algn="l">
              <a:lnSpc>
                <a:spcPct val="115000"/>
              </a:lnSpc>
              <a:spcBef>
                <a:spcPts val="1600"/>
              </a:spcBef>
              <a:spcAft>
                <a:spcPts val="0"/>
              </a:spcAft>
              <a:buNone/>
            </a:pPr>
            <a:r>
              <a:t/>
            </a:r>
            <a:endParaRPr/>
          </a:p>
          <a:p>
            <a:pPr indent="-342900" lvl="0" marL="457200" marR="0" rtl="0" algn="l">
              <a:lnSpc>
                <a:spcPct val="115000"/>
              </a:lnSpc>
              <a:spcBef>
                <a:spcPts val="1600"/>
              </a:spcBef>
              <a:spcAft>
                <a:spcPts val="0"/>
              </a:spcAft>
              <a:buClr>
                <a:schemeClr val="dk2"/>
              </a:buClr>
              <a:buSzPts val="1800"/>
              <a:buFont typeface="Arial"/>
              <a:buChar char="●"/>
            </a:pPr>
            <a:r>
              <a:rPr lang="en"/>
              <a:t>Original Objective</a:t>
            </a:r>
            <a:endParaRPr/>
          </a:p>
          <a:p>
            <a:pPr indent="0" lvl="0" marL="0" marR="0" rtl="0" algn="l">
              <a:lnSpc>
                <a:spcPct val="115000"/>
              </a:lnSpc>
              <a:spcBef>
                <a:spcPts val="1600"/>
              </a:spcBef>
              <a:spcAft>
                <a:spcPts val="0"/>
              </a:spcAft>
              <a:buNone/>
            </a:pPr>
            <a:r>
              <a:t/>
            </a:r>
            <a:endParaRPr/>
          </a:p>
          <a:p>
            <a:pPr indent="-342900" lvl="0" marL="457200" marR="0" rtl="0" algn="l">
              <a:lnSpc>
                <a:spcPct val="115000"/>
              </a:lnSpc>
              <a:spcBef>
                <a:spcPts val="1600"/>
              </a:spcBef>
              <a:spcAft>
                <a:spcPts val="0"/>
              </a:spcAft>
              <a:buSzPts val="1800"/>
              <a:buChar char="●"/>
            </a:pPr>
            <a:r>
              <a:rPr lang="en"/>
              <a:t>L2-Regularized Objective</a:t>
            </a:r>
            <a:endParaRPr/>
          </a:p>
        </p:txBody>
      </p:sp>
      <p:pic>
        <p:nvPicPr>
          <p:cNvPr id="191" name="Google Shape;191;p25"/>
          <p:cNvPicPr preferRelativeResize="0"/>
          <p:nvPr/>
        </p:nvPicPr>
        <p:blipFill>
          <a:blip r:embed="rId5">
            <a:alphaModFix/>
          </a:blip>
          <a:stretch>
            <a:fillRect/>
          </a:stretch>
        </p:blipFill>
        <p:spPr>
          <a:xfrm>
            <a:off x="2240338" y="1716225"/>
            <a:ext cx="4663324" cy="349825"/>
          </a:xfrm>
          <a:prstGeom prst="rect">
            <a:avLst/>
          </a:prstGeom>
          <a:noFill/>
          <a:ln>
            <a:noFill/>
          </a:ln>
        </p:spPr>
      </p:pic>
      <p:pic>
        <p:nvPicPr>
          <p:cNvPr id="192" name="Google Shape;192;p25"/>
          <p:cNvPicPr preferRelativeResize="0"/>
          <p:nvPr/>
        </p:nvPicPr>
        <p:blipFill>
          <a:blip r:embed="rId6">
            <a:alphaModFix/>
          </a:blip>
          <a:stretch>
            <a:fillRect/>
          </a:stretch>
        </p:blipFill>
        <p:spPr>
          <a:xfrm>
            <a:off x="2355763" y="3727965"/>
            <a:ext cx="4908149" cy="861075"/>
          </a:xfrm>
          <a:prstGeom prst="rect">
            <a:avLst/>
          </a:prstGeom>
          <a:noFill/>
          <a:ln>
            <a:noFill/>
          </a:ln>
        </p:spPr>
      </p:pic>
      <p:pic>
        <p:nvPicPr>
          <p:cNvPr id="193" name="Google Shape;193;p25"/>
          <p:cNvPicPr preferRelativeResize="0"/>
          <p:nvPr/>
        </p:nvPicPr>
        <p:blipFill>
          <a:blip r:embed="rId7">
            <a:alphaModFix/>
          </a:blip>
          <a:stretch>
            <a:fillRect/>
          </a:stretch>
        </p:blipFill>
        <p:spPr>
          <a:xfrm>
            <a:off x="2685933" y="2617325"/>
            <a:ext cx="3539866" cy="82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Closed form: LR + Regularization</a:t>
            </a:r>
            <a:endParaRPr/>
          </a:p>
        </p:txBody>
      </p:sp>
      <p:pic>
        <p:nvPicPr>
          <p:cNvPr id="199" name="Google Shape;199;p26"/>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00" name="Google Shape;200;p26"/>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01" name="Google Shape;201;p26"/>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202" name="Google Shape;202;p26"/>
          <p:cNvPicPr preferRelativeResize="0"/>
          <p:nvPr/>
        </p:nvPicPr>
        <p:blipFill rotWithShape="1">
          <a:blip r:embed="rId5">
            <a:alphaModFix/>
          </a:blip>
          <a:srcRect b="0" l="0" r="0" t="18560"/>
          <a:stretch/>
        </p:blipFill>
        <p:spPr>
          <a:xfrm>
            <a:off x="3533400" y="2617950"/>
            <a:ext cx="5075551" cy="1757500"/>
          </a:xfrm>
          <a:prstGeom prst="rect">
            <a:avLst/>
          </a:prstGeom>
          <a:noFill/>
          <a:ln>
            <a:noFill/>
          </a:ln>
        </p:spPr>
      </p:pic>
      <p:pic>
        <p:nvPicPr>
          <p:cNvPr id="203" name="Google Shape;203;p26"/>
          <p:cNvPicPr preferRelativeResize="0"/>
          <p:nvPr/>
        </p:nvPicPr>
        <p:blipFill rotWithShape="1">
          <a:blip r:embed="rId6">
            <a:alphaModFix/>
          </a:blip>
          <a:srcRect b="27274" l="0" r="0" t="15797"/>
          <a:stretch/>
        </p:blipFill>
        <p:spPr>
          <a:xfrm>
            <a:off x="2741628" y="4375450"/>
            <a:ext cx="3660741" cy="537775"/>
          </a:xfrm>
          <a:prstGeom prst="rect">
            <a:avLst/>
          </a:prstGeom>
          <a:noFill/>
          <a:ln cap="flat" cmpd="sng" w="19050">
            <a:solidFill>
              <a:srgbClr val="FF0000"/>
            </a:solidFill>
            <a:prstDash val="solid"/>
            <a:round/>
            <a:headEnd len="sm" w="sm" type="none"/>
            <a:tailEnd len="sm" w="sm" type="none"/>
          </a:ln>
        </p:spPr>
      </p:pic>
      <p:pic>
        <p:nvPicPr>
          <p:cNvPr id="204" name="Google Shape;204;p26"/>
          <p:cNvPicPr preferRelativeResize="0"/>
          <p:nvPr/>
        </p:nvPicPr>
        <p:blipFill>
          <a:blip r:embed="rId7">
            <a:alphaModFix/>
          </a:blip>
          <a:stretch>
            <a:fillRect/>
          </a:stretch>
        </p:blipFill>
        <p:spPr>
          <a:xfrm>
            <a:off x="1147375" y="2592988"/>
            <a:ext cx="1622025" cy="537783"/>
          </a:xfrm>
          <a:prstGeom prst="rect">
            <a:avLst/>
          </a:prstGeom>
          <a:noFill/>
          <a:ln cap="flat" cmpd="sng" w="19050">
            <a:solidFill>
              <a:srgbClr val="1155CC"/>
            </a:solidFill>
            <a:prstDash val="solid"/>
            <a:round/>
            <a:headEnd len="sm" w="sm" type="none"/>
            <a:tailEnd len="sm" w="sm" type="none"/>
          </a:ln>
        </p:spPr>
      </p:pic>
      <p:cxnSp>
        <p:nvCxnSpPr>
          <p:cNvPr id="205" name="Google Shape;205;p26"/>
          <p:cNvCxnSpPr>
            <a:stCxn id="204" idx="3"/>
          </p:cNvCxnSpPr>
          <p:nvPr/>
        </p:nvCxnSpPr>
        <p:spPr>
          <a:xfrm>
            <a:off x="2769400" y="2861879"/>
            <a:ext cx="1445700" cy="18300"/>
          </a:xfrm>
          <a:prstGeom prst="straightConnector1">
            <a:avLst/>
          </a:prstGeom>
          <a:noFill/>
          <a:ln cap="flat" cmpd="sng" w="19050">
            <a:solidFill>
              <a:srgbClr val="1155CC"/>
            </a:solidFill>
            <a:prstDash val="solid"/>
            <a:round/>
            <a:headEnd len="med" w="med" type="none"/>
            <a:tailEnd len="med" w="med" type="triangle"/>
          </a:ln>
        </p:spPr>
      </p:cxnSp>
      <p:cxnSp>
        <p:nvCxnSpPr>
          <p:cNvPr id="206" name="Google Shape;206;p26"/>
          <p:cNvCxnSpPr/>
          <p:nvPr/>
        </p:nvCxnSpPr>
        <p:spPr>
          <a:xfrm>
            <a:off x="3374525" y="1684016"/>
            <a:ext cx="830700" cy="2400"/>
          </a:xfrm>
          <a:prstGeom prst="straightConnector1">
            <a:avLst/>
          </a:prstGeom>
          <a:noFill/>
          <a:ln cap="flat" cmpd="sng" w="19050">
            <a:solidFill>
              <a:srgbClr val="1155CC"/>
            </a:solidFill>
            <a:prstDash val="solid"/>
            <a:round/>
            <a:headEnd len="med" w="med" type="none"/>
            <a:tailEnd len="med" w="med" type="triangle"/>
          </a:ln>
        </p:spPr>
      </p:cxnSp>
      <p:pic>
        <p:nvPicPr>
          <p:cNvPr id="207" name="Google Shape;207;p26"/>
          <p:cNvPicPr preferRelativeResize="0"/>
          <p:nvPr/>
        </p:nvPicPr>
        <p:blipFill>
          <a:blip r:embed="rId8">
            <a:alphaModFix/>
          </a:blip>
          <a:stretch>
            <a:fillRect/>
          </a:stretch>
        </p:blipFill>
        <p:spPr>
          <a:xfrm>
            <a:off x="110150" y="1363636"/>
            <a:ext cx="3264372" cy="572700"/>
          </a:xfrm>
          <a:prstGeom prst="rect">
            <a:avLst/>
          </a:prstGeom>
          <a:noFill/>
          <a:ln cap="flat" cmpd="sng" w="19050">
            <a:solidFill>
              <a:srgbClr val="1155CC"/>
            </a:solidFill>
            <a:prstDash val="solid"/>
            <a:round/>
            <a:headEnd len="sm" w="sm" type="none"/>
            <a:tailEnd len="sm" w="sm" type="none"/>
          </a:ln>
        </p:spPr>
      </p:pic>
      <p:pic>
        <p:nvPicPr>
          <p:cNvPr id="208" name="Google Shape;208;p26"/>
          <p:cNvPicPr preferRelativeResize="0"/>
          <p:nvPr/>
        </p:nvPicPr>
        <p:blipFill>
          <a:blip r:embed="rId9">
            <a:alphaModFix/>
          </a:blip>
          <a:stretch>
            <a:fillRect/>
          </a:stretch>
        </p:blipFill>
        <p:spPr>
          <a:xfrm>
            <a:off x="4306375" y="1930975"/>
            <a:ext cx="2929000" cy="655550"/>
          </a:xfrm>
          <a:prstGeom prst="rect">
            <a:avLst/>
          </a:prstGeom>
          <a:noFill/>
          <a:ln>
            <a:noFill/>
          </a:ln>
        </p:spPr>
      </p:pic>
      <p:pic>
        <p:nvPicPr>
          <p:cNvPr id="209" name="Google Shape;209;p26"/>
          <p:cNvPicPr preferRelativeResize="0"/>
          <p:nvPr/>
        </p:nvPicPr>
        <p:blipFill>
          <a:blip r:embed="rId10">
            <a:alphaModFix/>
          </a:blip>
          <a:stretch>
            <a:fillRect/>
          </a:stretch>
        </p:blipFill>
        <p:spPr>
          <a:xfrm>
            <a:off x="4306375" y="1237325"/>
            <a:ext cx="3495349" cy="65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7"/>
          <p:cNvSpPr/>
          <p:nvPr/>
        </p:nvSpPr>
        <p:spPr>
          <a:xfrm>
            <a:off x="5150250" y="2908575"/>
            <a:ext cx="1119600" cy="7647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5252750" y="1993675"/>
            <a:ext cx="1119600" cy="7647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Regularization</a:t>
            </a:r>
            <a:endParaRPr/>
          </a:p>
        </p:txBody>
      </p:sp>
      <p:sp>
        <p:nvSpPr>
          <p:cNvPr id="217" name="Google Shape;217;p27"/>
          <p:cNvSpPr txBox="1"/>
          <p:nvPr>
            <p:ph idx="1" type="body"/>
          </p:nvPr>
        </p:nvSpPr>
        <p:spPr>
          <a:xfrm>
            <a:off x="311700" y="1281425"/>
            <a:ext cx="8520600" cy="3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Regularization methods</a:t>
            </a:r>
            <a:endParaRPr b="1">
              <a:solidFill>
                <a:srgbClr val="000000"/>
              </a:solidFill>
            </a:endParaRPr>
          </a:p>
          <a:p>
            <a:pPr indent="-342900" lvl="0" marL="457200" rtl="0" algn="l">
              <a:lnSpc>
                <a:spcPct val="120000"/>
              </a:lnSpc>
              <a:spcBef>
                <a:spcPts val="1000"/>
              </a:spcBef>
              <a:spcAft>
                <a:spcPts val="0"/>
              </a:spcAft>
              <a:buClr>
                <a:srgbClr val="000000"/>
              </a:buClr>
              <a:buSzPts val="1800"/>
              <a:buChar char="●"/>
            </a:pPr>
            <a:r>
              <a:rPr lang="en">
                <a:solidFill>
                  <a:srgbClr val="000000"/>
                </a:solidFill>
              </a:rPr>
              <a:t>L2 normalization (</a:t>
            </a:r>
            <a:r>
              <a:rPr lang="en">
                <a:solidFill>
                  <a:schemeClr val="dk1"/>
                </a:solidFill>
              </a:rPr>
              <a:t>Ridge</a:t>
            </a:r>
            <a:r>
              <a:rPr lang="en">
                <a:solidFill>
                  <a:srgbClr val="000000"/>
                </a:solidFill>
              </a:rPr>
              <a:t>)</a:t>
            </a:r>
            <a:endParaRPr>
              <a:solidFill>
                <a:srgbClr val="000000"/>
              </a:solidFill>
            </a:endParaRPr>
          </a:p>
          <a:p>
            <a:pPr indent="0" lvl="0" marL="0" rtl="0" algn="l">
              <a:lnSpc>
                <a:spcPct val="120000"/>
              </a:lnSpc>
              <a:spcBef>
                <a:spcPts val="1000"/>
              </a:spcBef>
              <a:spcAft>
                <a:spcPts val="0"/>
              </a:spcAft>
              <a:buNone/>
            </a:pPr>
            <a:r>
              <a:t/>
            </a:r>
            <a:endParaRPr>
              <a:solidFill>
                <a:srgbClr val="000000"/>
              </a:solidFill>
            </a:endParaRPr>
          </a:p>
          <a:p>
            <a:pPr indent="-342900" lvl="0" marL="457200" rtl="0" algn="l">
              <a:lnSpc>
                <a:spcPct val="120000"/>
              </a:lnSpc>
              <a:spcBef>
                <a:spcPts val="1000"/>
              </a:spcBef>
              <a:spcAft>
                <a:spcPts val="0"/>
              </a:spcAft>
              <a:buClr>
                <a:srgbClr val="000000"/>
              </a:buClr>
              <a:buSzPts val="1800"/>
              <a:buChar char="●"/>
            </a:pPr>
            <a:r>
              <a:rPr lang="en">
                <a:solidFill>
                  <a:srgbClr val="000000"/>
                </a:solidFill>
              </a:rPr>
              <a:t>L1 normalization (Lasso)</a:t>
            </a:r>
            <a:endParaRPr>
              <a:solidFill>
                <a:srgbClr val="000000"/>
              </a:solidFill>
            </a:endParaRPr>
          </a:p>
          <a:p>
            <a:pPr indent="0" lvl="0" marL="0" rtl="0" algn="l">
              <a:lnSpc>
                <a:spcPct val="120000"/>
              </a:lnSpc>
              <a:spcBef>
                <a:spcPts val="1000"/>
              </a:spcBef>
              <a:spcAft>
                <a:spcPts val="0"/>
              </a:spcAft>
              <a:buNone/>
            </a:pPr>
            <a:r>
              <a:t/>
            </a:r>
            <a:endParaRPr>
              <a:solidFill>
                <a:srgbClr val="000000"/>
              </a:solidFill>
            </a:endParaRPr>
          </a:p>
          <a:p>
            <a:pPr indent="-342900" lvl="0" marL="457200" rtl="0" algn="l">
              <a:lnSpc>
                <a:spcPct val="120000"/>
              </a:lnSpc>
              <a:spcBef>
                <a:spcPts val="1000"/>
              </a:spcBef>
              <a:spcAft>
                <a:spcPts val="0"/>
              </a:spcAft>
              <a:buClr>
                <a:srgbClr val="000000"/>
              </a:buClr>
              <a:buSzPts val="1800"/>
              <a:buChar char="●"/>
            </a:pPr>
            <a:r>
              <a:rPr lang="en">
                <a:solidFill>
                  <a:srgbClr val="000000"/>
                </a:solidFill>
              </a:rPr>
              <a:t>Dropout (in neural networks)</a:t>
            </a:r>
            <a:endParaRPr>
              <a:solidFill>
                <a:srgbClr val="000000"/>
              </a:solidFill>
            </a:endParaRPr>
          </a:p>
          <a:p>
            <a:pPr indent="-342900" lvl="0" marL="457200" rtl="0" algn="l">
              <a:lnSpc>
                <a:spcPct val="120000"/>
              </a:lnSpc>
              <a:spcBef>
                <a:spcPts val="1000"/>
              </a:spcBef>
              <a:spcAft>
                <a:spcPts val="1000"/>
              </a:spcAft>
              <a:buClr>
                <a:srgbClr val="000000"/>
              </a:buClr>
              <a:buSzPts val="1800"/>
              <a:buChar char="●"/>
            </a:pPr>
            <a:r>
              <a:rPr lang="en">
                <a:solidFill>
                  <a:srgbClr val="000000"/>
                </a:solidFill>
              </a:rPr>
              <a:t>Early Stopping</a:t>
            </a:r>
            <a:endParaRPr>
              <a:solidFill>
                <a:srgbClr val="000000"/>
              </a:solidFill>
            </a:endParaRPr>
          </a:p>
        </p:txBody>
      </p:sp>
      <p:pic>
        <p:nvPicPr>
          <p:cNvPr id="218" name="Google Shape;218;p27"/>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19" name="Google Shape;219;p27"/>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20" name="Google Shape;220;p27"/>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221" name="Google Shape;221;p27"/>
          <p:cNvPicPr preferRelativeResize="0"/>
          <p:nvPr/>
        </p:nvPicPr>
        <p:blipFill>
          <a:blip r:embed="rId5">
            <a:alphaModFix/>
          </a:blip>
          <a:stretch>
            <a:fillRect/>
          </a:stretch>
        </p:blipFill>
        <p:spPr>
          <a:xfrm>
            <a:off x="2226062" y="2946364"/>
            <a:ext cx="4043789" cy="689128"/>
          </a:xfrm>
          <a:prstGeom prst="rect">
            <a:avLst/>
          </a:prstGeom>
          <a:noFill/>
          <a:ln>
            <a:noFill/>
          </a:ln>
        </p:spPr>
      </p:pic>
      <p:pic>
        <p:nvPicPr>
          <p:cNvPr id="222" name="Google Shape;222;p27"/>
          <p:cNvPicPr preferRelativeResize="0"/>
          <p:nvPr/>
        </p:nvPicPr>
        <p:blipFill>
          <a:blip r:embed="rId6">
            <a:alphaModFix/>
          </a:blip>
          <a:stretch>
            <a:fillRect/>
          </a:stretch>
        </p:blipFill>
        <p:spPr>
          <a:xfrm>
            <a:off x="2226071" y="2023285"/>
            <a:ext cx="4043786" cy="7054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Z-Score Normalization</a:t>
            </a:r>
            <a:endParaRPr/>
          </a:p>
        </p:txBody>
      </p:sp>
      <p:pic>
        <p:nvPicPr>
          <p:cNvPr id="228" name="Google Shape;228;p28"/>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29" name="Google Shape;229;p28"/>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30" name="Google Shape;230;p28"/>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31" name="Google Shape;231;p28"/>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Why normalize features？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Different feature ranges such as [-1, 1] and [-100, 100] may negatively affect algorithm p</a:t>
            </a:r>
            <a:r>
              <a:rPr lang="en">
                <a:solidFill>
                  <a:srgbClr val="000000"/>
                </a:solidFill>
              </a:rPr>
              <a:t>e</a:t>
            </a:r>
            <a:r>
              <a:rPr lang="en">
                <a:solidFill>
                  <a:srgbClr val="000000"/>
                </a:solidFill>
              </a:rPr>
              <a:t>rformance.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Thus, small change in bigger range can affect more than huge change in smaller range.</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FF0000"/>
                </a:solidFill>
              </a:rPr>
              <a:t>Calculate Z-Score (Standard Score)</a:t>
            </a:r>
            <a:endParaRPr b="1">
              <a:solidFill>
                <a:srgbClr val="FF0000"/>
              </a:solidFill>
            </a:endParaRPr>
          </a:p>
          <a:p>
            <a:pPr indent="0" lvl="0" marL="457200" rtl="0" algn="l">
              <a:spcBef>
                <a:spcPts val="1600"/>
              </a:spcBef>
              <a:spcAft>
                <a:spcPts val="0"/>
              </a:spcAft>
              <a:buNone/>
            </a:pPr>
            <a:r>
              <a:t/>
            </a:r>
            <a:endParaRPr>
              <a:solidFill>
                <a:srgbClr val="000000"/>
              </a:solidFill>
            </a:endParaRPr>
          </a:p>
          <a:p>
            <a:pPr indent="-342900" lvl="0" marL="914400" rtl="0" algn="l">
              <a:spcBef>
                <a:spcPts val="1600"/>
              </a:spcBef>
              <a:spcAft>
                <a:spcPts val="0"/>
              </a:spcAft>
              <a:buClr>
                <a:srgbClr val="000000"/>
              </a:buClr>
              <a:buSzPts val="1800"/>
              <a:buChar char="➢"/>
            </a:pPr>
            <a:r>
              <a:rPr lang="en" sz="1400">
                <a:solidFill>
                  <a:schemeClr val="dk1"/>
                </a:solidFill>
              </a:rPr>
              <a:t>       → the standard score for feature </a:t>
            </a:r>
            <a:r>
              <a:rPr i="1" lang="en" sz="1400">
                <a:solidFill>
                  <a:schemeClr val="dk1"/>
                </a:solidFill>
              </a:rPr>
              <a:t>j</a:t>
            </a:r>
            <a:r>
              <a:rPr lang="en" sz="1400">
                <a:solidFill>
                  <a:schemeClr val="dk1"/>
                </a:solidFill>
              </a:rPr>
              <a:t> of data point </a:t>
            </a:r>
            <a:r>
              <a:rPr i="1" lang="en" sz="1400">
                <a:solidFill>
                  <a:schemeClr val="dk1"/>
                </a:solidFill>
              </a:rPr>
              <a:t>i</a:t>
            </a:r>
            <a:endParaRPr i="1" sz="1400">
              <a:solidFill>
                <a:schemeClr val="dk1"/>
              </a:solidFill>
            </a:endParaRPr>
          </a:p>
          <a:p>
            <a:pPr indent="-342900" lvl="0" marL="914400" rtl="0" algn="l">
              <a:spcBef>
                <a:spcPts val="0"/>
              </a:spcBef>
              <a:spcAft>
                <a:spcPts val="0"/>
              </a:spcAft>
              <a:buClr>
                <a:srgbClr val="000000"/>
              </a:buClr>
              <a:buSzPts val="1800"/>
              <a:buChar char="➢"/>
            </a:pPr>
            <a:r>
              <a:rPr lang="en" sz="1400">
                <a:solidFill>
                  <a:schemeClr val="dk1"/>
                </a:solidFill>
              </a:rPr>
              <a:t>       → the value of feature</a:t>
            </a:r>
            <a:r>
              <a:rPr i="1" lang="en" sz="1400">
                <a:solidFill>
                  <a:schemeClr val="dk1"/>
                </a:solidFill>
              </a:rPr>
              <a:t> j </a:t>
            </a:r>
            <a:r>
              <a:rPr lang="en" sz="1400">
                <a:solidFill>
                  <a:schemeClr val="dk1"/>
                </a:solidFill>
              </a:rPr>
              <a:t>of data point </a:t>
            </a:r>
            <a:r>
              <a:rPr i="1" lang="en" sz="1400">
                <a:solidFill>
                  <a:schemeClr val="dk1"/>
                </a:solidFill>
              </a:rPr>
              <a:t>i</a:t>
            </a:r>
            <a:endParaRPr i="1" sz="1400">
              <a:solidFill>
                <a:schemeClr val="dk1"/>
              </a:solidFill>
            </a:endParaRPr>
          </a:p>
          <a:p>
            <a:pPr indent="-342900" lvl="0" marL="914400" rtl="0" algn="l">
              <a:spcBef>
                <a:spcPts val="0"/>
              </a:spcBef>
              <a:spcAft>
                <a:spcPts val="0"/>
              </a:spcAft>
              <a:buClr>
                <a:srgbClr val="000000"/>
              </a:buClr>
              <a:buSzPts val="1800"/>
              <a:buChar char="➢"/>
            </a:pPr>
            <a:r>
              <a:rPr lang="en" sz="1400">
                <a:solidFill>
                  <a:schemeClr val="dk1"/>
                </a:solidFill>
              </a:rPr>
              <a:t>              → the mean and standard deviation of feature </a:t>
            </a:r>
            <a:r>
              <a:rPr i="1" lang="en" sz="1400">
                <a:solidFill>
                  <a:schemeClr val="dk1"/>
                </a:solidFill>
              </a:rPr>
              <a:t>j</a:t>
            </a:r>
            <a:endParaRPr>
              <a:solidFill>
                <a:srgbClr val="000000"/>
              </a:solidFill>
            </a:endParaRPr>
          </a:p>
        </p:txBody>
      </p:sp>
      <p:pic>
        <p:nvPicPr>
          <p:cNvPr id="232" name="Google Shape;232;p28"/>
          <p:cNvPicPr preferRelativeResize="0"/>
          <p:nvPr/>
        </p:nvPicPr>
        <p:blipFill>
          <a:blip r:embed="rId5">
            <a:alphaModFix/>
          </a:blip>
          <a:stretch>
            <a:fillRect/>
          </a:stretch>
        </p:blipFill>
        <p:spPr>
          <a:xfrm>
            <a:off x="1275325" y="3486642"/>
            <a:ext cx="344400" cy="250825"/>
          </a:xfrm>
          <a:prstGeom prst="rect">
            <a:avLst/>
          </a:prstGeom>
          <a:noFill/>
          <a:ln>
            <a:noFill/>
          </a:ln>
        </p:spPr>
      </p:pic>
      <p:pic>
        <p:nvPicPr>
          <p:cNvPr id="233" name="Google Shape;233;p28"/>
          <p:cNvPicPr preferRelativeResize="0"/>
          <p:nvPr/>
        </p:nvPicPr>
        <p:blipFill>
          <a:blip r:embed="rId6">
            <a:alphaModFix/>
          </a:blip>
          <a:stretch>
            <a:fillRect/>
          </a:stretch>
        </p:blipFill>
        <p:spPr>
          <a:xfrm>
            <a:off x="1260338" y="3821118"/>
            <a:ext cx="374366" cy="250825"/>
          </a:xfrm>
          <a:prstGeom prst="rect">
            <a:avLst/>
          </a:prstGeom>
          <a:noFill/>
          <a:ln>
            <a:noFill/>
          </a:ln>
        </p:spPr>
      </p:pic>
      <p:pic>
        <p:nvPicPr>
          <p:cNvPr id="234" name="Google Shape;234;p28"/>
          <p:cNvPicPr preferRelativeResize="0"/>
          <p:nvPr/>
        </p:nvPicPr>
        <p:blipFill>
          <a:blip r:embed="rId7">
            <a:alphaModFix/>
          </a:blip>
          <a:stretch>
            <a:fillRect/>
          </a:stretch>
        </p:blipFill>
        <p:spPr>
          <a:xfrm>
            <a:off x="3410975" y="2746193"/>
            <a:ext cx="1962725" cy="676150"/>
          </a:xfrm>
          <a:prstGeom prst="rect">
            <a:avLst/>
          </a:prstGeom>
          <a:noFill/>
          <a:ln>
            <a:noFill/>
          </a:ln>
        </p:spPr>
      </p:pic>
      <p:pic>
        <p:nvPicPr>
          <p:cNvPr id="235" name="Google Shape;235;p28"/>
          <p:cNvPicPr preferRelativeResize="0"/>
          <p:nvPr/>
        </p:nvPicPr>
        <p:blipFill>
          <a:blip r:embed="rId8">
            <a:alphaModFix/>
          </a:blip>
          <a:stretch>
            <a:fillRect/>
          </a:stretch>
        </p:blipFill>
        <p:spPr>
          <a:xfrm>
            <a:off x="1273800" y="4155599"/>
            <a:ext cx="748725" cy="250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Z-Score Normalization: Example</a:t>
            </a:r>
            <a:endParaRPr/>
          </a:p>
        </p:txBody>
      </p:sp>
      <p:pic>
        <p:nvPicPr>
          <p:cNvPr id="241" name="Google Shape;241;p29"/>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42" name="Google Shape;242;p29"/>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43" name="Google Shape;243;p29"/>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44" name="Google Shape;244;p29"/>
          <p:cNvSpPr txBox="1"/>
          <p:nvPr>
            <p:ph idx="1" type="body"/>
          </p:nvPr>
        </p:nvSpPr>
        <p:spPr>
          <a:xfrm>
            <a:off x="329250" y="3231750"/>
            <a:ext cx="8428500" cy="165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How to </a:t>
            </a:r>
            <a:r>
              <a:rPr lang="en">
                <a:solidFill>
                  <a:schemeClr val="dk1"/>
                </a:solidFill>
              </a:rPr>
              <a:t>Normalize feature “Distance”？</a:t>
            </a:r>
            <a:endParaRPr sz="1600">
              <a:solidFill>
                <a:schemeClr val="dk1"/>
              </a:solidFill>
            </a:endParaRPr>
          </a:p>
        </p:txBody>
      </p:sp>
      <p:graphicFrame>
        <p:nvGraphicFramePr>
          <p:cNvPr id="245" name="Google Shape;245;p29"/>
          <p:cNvGraphicFramePr/>
          <p:nvPr/>
        </p:nvGraphicFramePr>
        <p:xfrm>
          <a:off x="1748638" y="1223075"/>
          <a:ext cx="3000000" cy="3000000"/>
        </p:xfrm>
        <a:graphic>
          <a:graphicData uri="http://schemas.openxmlformats.org/drawingml/2006/table">
            <a:tbl>
              <a:tblPr>
                <a:noFill/>
                <a:tableStyleId>{77204C45-43F5-42DF-B1C8-55ECFAB389F0}</a:tableStyleId>
              </a:tblPr>
              <a:tblGrid>
                <a:gridCol w="1953150"/>
                <a:gridCol w="1953150"/>
                <a:gridCol w="1953150"/>
              </a:tblGrid>
              <a:tr h="346475">
                <a:tc>
                  <a:txBody>
                    <a:bodyPr>
                      <a:noAutofit/>
                    </a:bodyPr>
                    <a:lstStyle/>
                    <a:p>
                      <a:pPr indent="0" lvl="0" marL="0" rtl="0" algn="ctr">
                        <a:spcBef>
                          <a:spcPts val="0"/>
                        </a:spcBef>
                        <a:spcAft>
                          <a:spcPts val="0"/>
                        </a:spcAft>
                        <a:buNone/>
                      </a:pPr>
                      <a:r>
                        <a:rPr b="1" lang="en" sz="1200"/>
                        <a:t>Galaxy</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Distance (Mpc)</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Velocity (km/sec)</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Virgo</a:t>
                      </a:r>
                      <a:endParaRPr sz="1200"/>
                    </a:p>
                  </a:txBody>
                  <a:tcPr marT="91425" marB="91425" marR="91425" marL="91425"/>
                </a:tc>
                <a:tc>
                  <a:txBody>
                    <a:bodyPr>
                      <a:noAutofit/>
                    </a:bodyPr>
                    <a:lstStyle/>
                    <a:p>
                      <a:pPr indent="0" lvl="0" marL="0" rtl="0" algn="ctr">
                        <a:spcBef>
                          <a:spcPts val="0"/>
                        </a:spcBef>
                        <a:spcAft>
                          <a:spcPts val="0"/>
                        </a:spcAft>
                        <a:buNone/>
                      </a:pPr>
                      <a:r>
                        <a:rPr lang="en" sz="1200"/>
                        <a:t>15</a:t>
                      </a:r>
                      <a:endParaRPr sz="1200"/>
                    </a:p>
                  </a:txBody>
                  <a:tcPr marT="91425" marB="91425" marR="91425" marL="91425"/>
                </a:tc>
                <a:tc>
                  <a:txBody>
                    <a:bodyPr>
                      <a:noAutofit/>
                    </a:bodyPr>
                    <a:lstStyle/>
                    <a:p>
                      <a:pPr indent="0" lvl="0" marL="0" rtl="0" algn="ctr">
                        <a:spcBef>
                          <a:spcPts val="0"/>
                        </a:spcBef>
                        <a:spcAft>
                          <a:spcPts val="0"/>
                        </a:spcAft>
                        <a:buNone/>
                      </a:pPr>
                      <a:r>
                        <a:rPr lang="en" sz="1200"/>
                        <a:t>1,600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Ursa Minor</a:t>
                      </a:r>
                      <a:endParaRPr sz="1200"/>
                    </a:p>
                  </a:txBody>
                  <a:tcPr marT="91425" marB="91425" marR="91425" marL="91425"/>
                </a:tc>
                <a:tc>
                  <a:txBody>
                    <a:bodyPr>
                      <a:noAutofit/>
                    </a:bodyPr>
                    <a:lstStyle/>
                    <a:p>
                      <a:pPr indent="0" lvl="0" marL="0" rtl="0" algn="ctr">
                        <a:spcBef>
                          <a:spcPts val="0"/>
                        </a:spcBef>
                        <a:spcAft>
                          <a:spcPts val="0"/>
                        </a:spcAft>
                        <a:buNone/>
                      </a:pPr>
                      <a:r>
                        <a:rPr lang="en" sz="1200"/>
                        <a:t>200</a:t>
                      </a:r>
                      <a:endParaRPr sz="1200"/>
                    </a:p>
                  </a:txBody>
                  <a:tcPr marT="91425" marB="91425" marR="91425" marL="91425"/>
                </a:tc>
                <a:tc>
                  <a:txBody>
                    <a:bodyPr>
                      <a:noAutofit/>
                    </a:bodyPr>
                    <a:lstStyle/>
                    <a:p>
                      <a:pPr indent="0" lvl="0" marL="0" rtl="0" algn="ctr">
                        <a:spcBef>
                          <a:spcPts val="0"/>
                        </a:spcBef>
                        <a:spcAft>
                          <a:spcPts val="0"/>
                        </a:spcAft>
                        <a:buNone/>
                      </a:pPr>
                      <a:r>
                        <a:rPr lang="en" sz="1200"/>
                        <a:t>15,000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Corona Borealis</a:t>
                      </a:r>
                      <a:endParaRPr sz="1200"/>
                    </a:p>
                  </a:txBody>
                  <a:tcPr marT="91425" marB="91425" marR="91425" marL="91425"/>
                </a:tc>
                <a:tc>
                  <a:txBody>
                    <a:bodyPr>
                      <a:noAutofit/>
                    </a:bodyPr>
                    <a:lstStyle/>
                    <a:p>
                      <a:pPr indent="0" lvl="0" marL="0" rtl="0" algn="ctr">
                        <a:spcBef>
                          <a:spcPts val="0"/>
                        </a:spcBef>
                        <a:spcAft>
                          <a:spcPts val="0"/>
                        </a:spcAft>
                        <a:buNone/>
                      </a:pPr>
                      <a:r>
                        <a:rPr lang="en" sz="1200"/>
                        <a:t>290</a:t>
                      </a:r>
                      <a:endParaRPr sz="1200"/>
                    </a:p>
                  </a:txBody>
                  <a:tcPr marT="91425" marB="91425" marR="91425" marL="91425"/>
                </a:tc>
                <a:tc>
                  <a:txBody>
                    <a:bodyPr>
                      <a:noAutofit/>
                    </a:bodyPr>
                    <a:lstStyle/>
                    <a:p>
                      <a:pPr indent="0" lvl="0" marL="0" rtl="0" algn="ctr">
                        <a:spcBef>
                          <a:spcPts val="0"/>
                        </a:spcBef>
                        <a:spcAft>
                          <a:spcPts val="0"/>
                        </a:spcAft>
                        <a:buNone/>
                      </a:pPr>
                      <a:r>
                        <a:rPr lang="en" sz="1200"/>
                        <a:t>24,000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Bootes</a:t>
                      </a:r>
                      <a:endParaRPr sz="1200"/>
                    </a:p>
                  </a:txBody>
                  <a:tcPr marT="91425" marB="91425" marR="91425" marL="91425"/>
                </a:tc>
                <a:tc>
                  <a:txBody>
                    <a:bodyPr>
                      <a:noAutofit/>
                    </a:bodyPr>
                    <a:lstStyle/>
                    <a:p>
                      <a:pPr indent="0" lvl="0" marL="0" rtl="0" algn="ctr">
                        <a:spcBef>
                          <a:spcPts val="0"/>
                        </a:spcBef>
                        <a:spcAft>
                          <a:spcPts val="0"/>
                        </a:spcAft>
                        <a:buNone/>
                      </a:pPr>
                      <a:r>
                        <a:rPr lang="en" sz="1200"/>
                        <a:t>520</a:t>
                      </a:r>
                      <a:endParaRPr sz="1200"/>
                    </a:p>
                  </a:txBody>
                  <a:tcPr marT="91425" marB="91425" marR="91425" marL="91425"/>
                </a:tc>
                <a:tc>
                  <a:txBody>
                    <a:bodyPr>
                      <a:noAutofit/>
                    </a:bodyPr>
                    <a:lstStyle/>
                    <a:p>
                      <a:pPr indent="0" lvl="0" marL="0" rtl="0" algn="ctr">
                        <a:spcBef>
                          <a:spcPts val="0"/>
                        </a:spcBef>
                        <a:spcAft>
                          <a:spcPts val="0"/>
                        </a:spcAft>
                        <a:buNone/>
                      </a:pPr>
                      <a:r>
                        <a:rPr lang="en" sz="1200"/>
                        <a:t>40,000</a:t>
                      </a:r>
                      <a:endParaRPr sz="1200"/>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Z-Score Normalization: Example</a:t>
            </a:r>
            <a:endParaRPr/>
          </a:p>
        </p:txBody>
      </p:sp>
      <p:pic>
        <p:nvPicPr>
          <p:cNvPr id="251" name="Google Shape;251;p30"/>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52" name="Google Shape;252;p30"/>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53" name="Google Shape;253;p30"/>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54" name="Google Shape;254;p30"/>
          <p:cNvSpPr txBox="1"/>
          <p:nvPr>
            <p:ph idx="1" type="body"/>
          </p:nvPr>
        </p:nvSpPr>
        <p:spPr>
          <a:xfrm>
            <a:off x="329250" y="3231750"/>
            <a:ext cx="8428500" cy="165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How to </a:t>
            </a:r>
            <a:r>
              <a:rPr lang="en">
                <a:solidFill>
                  <a:schemeClr val="dk1"/>
                </a:solidFill>
              </a:rPr>
              <a:t>Normalize feature “Distance”？</a:t>
            </a:r>
            <a:endParaRPr>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Computer mean and deviation first </a:t>
            </a:r>
            <a:endParaRPr sz="1600">
              <a:solidFill>
                <a:schemeClr val="dk1"/>
              </a:solidFill>
            </a:endParaRPr>
          </a:p>
        </p:txBody>
      </p:sp>
      <p:graphicFrame>
        <p:nvGraphicFramePr>
          <p:cNvPr id="255" name="Google Shape;255;p30"/>
          <p:cNvGraphicFramePr/>
          <p:nvPr/>
        </p:nvGraphicFramePr>
        <p:xfrm>
          <a:off x="1748638" y="1223075"/>
          <a:ext cx="3000000" cy="3000000"/>
        </p:xfrm>
        <a:graphic>
          <a:graphicData uri="http://schemas.openxmlformats.org/drawingml/2006/table">
            <a:tbl>
              <a:tblPr>
                <a:noFill/>
                <a:tableStyleId>{77204C45-43F5-42DF-B1C8-55ECFAB389F0}</a:tableStyleId>
              </a:tblPr>
              <a:tblGrid>
                <a:gridCol w="1953150"/>
                <a:gridCol w="1953150"/>
                <a:gridCol w="1953150"/>
              </a:tblGrid>
              <a:tr h="346475">
                <a:tc>
                  <a:txBody>
                    <a:bodyPr>
                      <a:noAutofit/>
                    </a:bodyPr>
                    <a:lstStyle/>
                    <a:p>
                      <a:pPr indent="0" lvl="0" marL="0" rtl="0" algn="ctr">
                        <a:spcBef>
                          <a:spcPts val="0"/>
                        </a:spcBef>
                        <a:spcAft>
                          <a:spcPts val="0"/>
                        </a:spcAft>
                        <a:buNone/>
                      </a:pPr>
                      <a:r>
                        <a:rPr b="1" lang="en" sz="1200"/>
                        <a:t>Galaxy</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Distance (Mpc)</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Velocity (km/sec)</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Virgo</a:t>
                      </a:r>
                      <a:endParaRPr sz="1200"/>
                    </a:p>
                  </a:txBody>
                  <a:tcPr marT="91425" marB="91425" marR="91425" marL="91425"/>
                </a:tc>
                <a:tc>
                  <a:txBody>
                    <a:bodyPr>
                      <a:noAutofit/>
                    </a:bodyPr>
                    <a:lstStyle/>
                    <a:p>
                      <a:pPr indent="0" lvl="0" marL="0" rtl="0" algn="ctr">
                        <a:spcBef>
                          <a:spcPts val="0"/>
                        </a:spcBef>
                        <a:spcAft>
                          <a:spcPts val="0"/>
                        </a:spcAft>
                        <a:buNone/>
                      </a:pPr>
                      <a:r>
                        <a:rPr lang="en" sz="1200"/>
                        <a:t>15</a:t>
                      </a:r>
                      <a:endParaRPr sz="1200"/>
                    </a:p>
                  </a:txBody>
                  <a:tcPr marT="91425" marB="91425" marR="91425" marL="91425"/>
                </a:tc>
                <a:tc>
                  <a:txBody>
                    <a:bodyPr>
                      <a:noAutofit/>
                    </a:bodyPr>
                    <a:lstStyle/>
                    <a:p>
                      <a:pPr indent="0" lvl="0" marL="0" rtl="0" algn="ctr">
                        <a:spcBef>
                          <a:spcPts val="0"/>
                        </a:spcBef>
                        <a:spcAft>
                          <a:spcPts val="0"/>
                        </a:spcAft>
                        <a:buNone/>
                      </a:pPr>
                      <a:r>
                        <a:rPr lang="en" sz="1200"/>
                        <a:t>1,600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Ursa Minor</a:t>
                      </a:r>
                      <a:endParaRPr sz="1200"/>
                    </a:p>
                  </a:txBody>
                  <a:tcPr marT="91425" marB="91425" marR="91425" marL="91425"/>
                </a:tc>
                <a:tc>
                  <a:txBody>
                    <a:bodyPr>
                      <a:noAutofit/>
                    </a:bodyPr>
                    <a:lstStyle/>
                    <a:p>
                      <a:pPr indent="0" lvl="0" marL="0" rtl="0" algn="ctr">
                        <a:spcBef>
                          <a:spcPts val="0"/>
                        </a:spcBef>
                        <a:spcAft>
                          <a:spcPts val="0"/>
                        </a:spcAft>
                        <a:buNone/>
                      </a:pPr>
                      <a:r>
                        <a:rPr lang="en" sz="1200"/>
                        <a:t>200</a:t>
                      </a:r>
                      <a:endParaRPr sz="1200"/>
                    </a:p>
                  </a:txBody>
                  <a:tcPr marT="91425" marB="91425" marR="91425" marL="91425"/>
                </a:tc>
                <a:tc>
                  <a:txBody>
                    <a:bodyPr>
                      <a:noAutofit/>
                    </a:bodyPr>
                    <a:lstStyle/>
                    <a:p>
                      <a:pPr indent="0" lvl="0" marL="0" rtl="0" algn="ctr">
                        <a:spcBef>
                          <a:spcPts val="0"/>
                        </a:spcBef>
                        <a:spcAft>
                          <a:spcPts val="0"/>
                        </a:spcAft>
                        <a:buNone/>
                      </a:pPr>
                      <a:r>
                        <a:rPr lang="en" sz="1200"/>
                        <a:t>15,000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Corona </a:t>
                      </a:r>
                      <a:r>
                        <a:rPr lang="en" sz="1200"/>
                        <a:t>Borealis</a:t>
                      </a:r>
                      <a:endParaRPr sz="1200"/>
                    </a:p>
                  </a:txBody>
                  <a:tcPr marT="91425" marB="91425" marR="91425" marL="91425"/>
                </a:tc>
                <a:tc>
                  <a:txBody>
                    <a:bodyPr>
                      <a:noAutofit/>
                    </a:bodyPr>
                    <a:lstStyle/>
                    <a:p>
                      <a:pPr indent="0" lvl="0" marL="0" rtl="0" algn="ctr">
                        <a:spcBef>
                          <a:spcPts val="0"/>
                        </a:spcBef>
                        <a:spcAft>
                          <a:spcPts val="0"/>
                        </a:spcAft>
                        <a:buNone/>
                      </a:pPr>
                      <a:r>
                        <a:rPr lang="en" sz="1200"/>
                        <a:t>290</a:t>
                      </a:r>
                      <a:endParaRPr sz="1200"/>
                    </a:p>
                  </a:txBody>
                  <a:tcPr marT="91425" marB="91425" marR="91425" marL="91425"/>
                </a:tc>
                <a:tc>
                  <a:txBody>
                    <a:bodyPr>
                      <a:noAutofit/>
                    </a:bodyPr>
                    <a:lstStyle/>
                    <a:p>
                      <a:pPr indent="0" lvl="0" marL="0" rtl="0" algn="ctr">
                        <a:spcBef>
                          <a:spcPts val="0"/>
                        </a:spcBef>
                        <a:spcAft>
                          <a:spcPts val="0"/>
                        </a:spcAft>
                        <a:buNone/>
                      </a:pPr>
                      <a:r>
                        <a:rPr lang="en" sz="1200"/>
                        <a:t>24,000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Bootes</a:t>
                      </a:r>
                      <a:endParaRPr sz="1200"/>
                    </a:p>
                  </a:txBody>
                  <a:tcPr marT="91425" marB="91425" marR="91425" marL="91425"/>
                </a:tc>
                <a:tc>
                  <a:txBody>
                    <a:bodyPr>
                      <a:noAutofit/>
                    </a:bodyPr>
                    <a:lstStyle/>
                    <a:p>
                      <a:pPr indent="0" lvl="0" marL="0" rtl="0" algn="ctr">
                        <a:spcBef>
                          <a:spcPts val="0"/>
                        </a:spcBef>
                        <a:spcAft>
                          <a:spcPts val="0"/>
                        </a:spcAft>
                        <a:buNone/>
                      </a:pPr>
                      <a:r>
                        <a:rPr lang="en" sz="1200"/>
                        <a:t>520</a:t>
                      </a:r>
                      <a:endParaRPr sz="1200"/>
                    </a:p>
                  </a:txBody>
                  <a:tcPr marT="91425" marB="91425" marR="91425" marL="91425"/>
                </a:tc>
                <a:tc>
                  <a:txBody>
                    <a:bodyPr>
                      <a:noAutofit/>
                    </a:bodyPr>
                    <a:lstStyle/>
                    <a:p>
                      <a:pPr indent="0" lvl="0" marL="0" rtl="0" algn="ctr">
                        <a:spcBef>
                          <a:spcPts val="0"/>
                        </a:spcBef>
                        <a:spcAft>
                          <a:spcPts val="0"/>
                        </a:spcAft>
                        <a:buNone/>
                      </a:pPr>
                      <a:r>
                        <a:rPr lang="en" sz="1200"/>
                        <a:t>40,000</a:t>
                      </a:r>
                      <a:endParaRPr sz="1200"/>
                    </a:p>
                  </a:txBody>
                  <a:tcPr marT="91425" marB="91425" marR="91425" marL="91425"/>
                </a:tc>
              </a:tr>
            </a:tbl>
          </a:graphicData>
        </a:graphic>
      </p:graphicFrame>
      <p:pic>
        <p:nvPicPr>
          <p:cNvPr id="256" name="Google Shape;256;p30"/>
          <p:cNvPicPr preferRelativeResize="0"/>
          <p:nvPr/>
        </p:nvPicPr>
        <p:blipFill>
          <a:blip r:embed="rId5">
            <a:alphaModFix/>
          </a:blip>
          <a:stretch>
            <a:fillRect/>
          </a:stretch>
        </p:blipFill>
        <p:spPr>
          <a:xfrm>
            <a:off x="3398918" y="3953143"/>
            <a:ext cx="1155355" cy="338858"/>
          </a:xfrm>
          <a:prstGeom prst="rect">
            <a:avLst/>
          </a:prstGeom>
          <a:noFill/>
          <a:ln>
            <a:noFill/>
          </a:ln>
        </p:spPr>
      </p:pic>
      <p:pic>
        <p:nvPicPr>
          <p:cNvPr id="257" name="Google Shape;257;p30"/>
          <p:cNvPicPr preferRelativeResize="0"/>
          <p:nvPr/>
        </p:nvPicPr>
        <p:blipFill>
          <a:blip r:embed="rId6">
            <a:alphaModFix/>
          </a:blip>
          <a:stretch>
            <a:fillRect/>
          </a:stretch>
        </p:blipFill>
        <p:spPr>
          <a:xfrm>
            <a:off x="4802463" y="3969470"/>
            <a:ext cx="1155355" cy="3061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Z-Score Normalization: Example</a:t>
            </a:r>
            <a:endParaRPr/>
          </a:p>
        </p:txBody>
      </p:sp>
      <p:pic>
        <p:nvPicPr>
          <p:cNvPr id="263" name="Google Shape;263;p31"/>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64" name="Google Shape;264;p31"/>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65" name="Google Shape;265;p31"/>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66" name="Google Shape;266;p31"/>
          <p:cNvSpPr txBox="1"/>
          <p:nvPr>
            <p:ph idx="1" type="body"/>
          </p:nvPr>
        </p:nvSpPr>
        <p:spPr>
          <a:xfrm>
            <a:off x="329250" y="3231750"/>
            <a:ext cx="8428500" cy="165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How to </a:t>
            </a:r>
            <a:r>
              <a:rPr lang="en">
                <a:solidFill>
                  <a:schemeClr val="dk1"/>
                </a:solidFill>
              </a:rPr>
              <a:t>Normalize feature “Distance”?</a:t>
            </a:r>
            <a:endParaRPr>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Computer mean and deviation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Computer Z-Score for each sample</a:t>
            </a:r>
            <a:endParaRPr sz="1600">
              <a:solidFill>
                <a:schemeClr val="dk1"/>
              </a:solidFill>
            </a:endParaRPr>
          </a:p>
        </p:txBody>
      </p:sp>
      <p:graphicFrame>
        <p:nvGraphicFramePr>
          <p:cNvPr id="267" name="Google Shape;267;p31"/>
          <p:cNvGraphicFramePr/>
          <p:nvPr/>
        </p:nvGraphicFramePr>
        <p:xfrm>
          <a:off x="1748638" y="1223075"/>
          <a:ext cx="3000000" cy="3000000"/>
        </p:xfrm>
        <a:graphic>
          <a:graphicData uri="http://schemas.openxmlformats.org/drawingml/2006/table">
            <a:tbl>
              <a:tblPr>
                <a:noFill/>
                <a:tableStyleId>{77204C45-43F5-42DF-B1C8-55ECFAB389F0}</a:tableStyleId>
              </a:tblPr>
              <a:tblGrid>
                <a:gridCol w="1953150"/>
                <a:gridCol w="1953150"/>
                <a:gridCol w="1953150"/>
              </a:tblGrid>
              <a:tr h="346475">
                <a:tc>
                  <a:txBody>
                    <a:bodyPr>
                      <a:noAutofit/>
                    </a:bodyPr>
                    <a:lstStyle/>
                    <a:p>
                      <a:pPr indent="0" lvl="0" marL="0" rtl="0" algn="ctr">
                        <a:spcBef>
                          <a:spcPts val="0"/>
                        </a:spcBef>
                        <a:spcAft>
                          <a:spcPts val="0"/>
                        </a:spcAft>
                        <a:buNone/>
                      </a:pPr>
                      <a:r>
                        <a:rPr b="1" lang="en" sz="1200"/>
                        <a:t>Galaxy</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Distance (Mpc)</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Velocity (km/sec)</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Virgo</a:t>
                      </a:r>
                      <a:endParaRPr sz="1200"/>
                    </a:p>
                  </a:txBody>
                  <a:tcPr marT="91425" marB="91425" marR="91425" marL="91425"/>
                </a:tc>
                <a:tc>
                  <a:txBody>
                    <a:bodyPr>
                      <a:noAutofit/>
                    </a:bodyPr>
                    <a:lstStyle/>
                    <a:p>
                      <a:pPr indent="0" lvl="0" marL="0" rtl="0" algn="ctr">
                        <a:spcBef>
                          <a:spcPts val="0"/>
                        </a:spcBef>
                        <a:spcAft>
                          <a:spcPts val="0"/>
                        </a:spcAft>
                        <a:buNone/>
                      </a:pPr>
                      <a:r>
                        <a:rPr lang="en" sz="1200"/>
                        <a:t>15</a:t>
                      </a:r>
                      <a:endParaRPr sz="1200"/>
                    </a:p>
                  </a:txBody>
                  <a:tcPr marT="91425" marB="91425" marR="91425" marL="91425"/>
                </a:tc>
                <a:tc>
                  <a:txBody>
                    <a:bodyPr>
                      <a:noAutofit/>
                    </a:bodyPr>
                    <a:lstStyle/>
                    <a:p>
                      <a:pPr indent="0" lvl="0" marL="0" rtl="0" algn="ctr">
                        <a:spcBef>
                          <a:spcPts val="0"/>
                        </a:spcBef>
                        <a:spcAft>
                          <a:spcPts val="0"/>
                        </a:spcAft>
                        <a:buNone/>
                      </a:pPr>
                      <a:r>
                        <a:rPr lang="en" sz="1200"/>
                        <a:t>1,600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Ursa Minor</a:t>
                      </a:r>
                      <a:endParaRPr sz="1200"/>
                    </a:p>
                  </a:txBody>
                  <a:tcPr marT="91425" marB="91425" marR="91425" marL="91425"/>
                </a:tc>
                <a:tc>
                  <a:txBody>
                    <a:bodyPr>
                      <a:noAutofit/>
                    </a:bodyPr>
                    <a:lstStyle/>
                    <a:p>
                      <a:pPr indent="0" lvl="0" marL="0" rtl="0" algn="ctr">
                        <a:spcBef>
                          <a:spcPts val="0"/>
                        </a:spcBef>
                        <a:spcAft>
                          <a:spcPts val="0"/>
                        </a:spcAft>
                        <a:buNone/>
                      </a:pPr>
                      <a:r>
                        <a:rPr lang="en" sz="1200"/>
                        <a:t>200</a:t>
                      </a:r>
                      <a:endParaRPr sz="1200"/>
                    </a:p>
                  </a:txBody>
                  <a:tcPr marT="91425" marB="91425" marR="91425" marL="91425"/>
                </a:tc>
                <a:tc>
                  <a:txBody>
                    <a:bodyPr>
                      <a:noAutofit/>
                    </a:bodyPr>
                    <a:lstStyle/>
                    <a:p>
                      <a:pPr indent="0" lvl="0" marL="0" rtl="0" algn="ctr">
                        <a:spcBef>
                          <a:spcPts val="0"/>
                        </a:spcBef>
                        <a:spcAft>
                          <a:spcPts val="0"/>
                        </a:spcAft>
                        <a:buNone/>
                      </a:pPr>
                      <a:r>
                        <a:rPr lang="en" sz="1200"/>
                        <a:t>15,000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Corona Borealis</a:t>
                      </a:r>
                      <a:endParaRPr sz="1200"/>
                    </a:p>
                  </a:txBody>
                  <a:tcPr marT="91425" marB="91425" marR="91425" marL="91425"/>
                </a:tc>
                <a:tc>
                  <a:txBody>
                    <a:bodyPr>
                      <a:noAutofit/>
                    </a:bodyPr>
                    <a:lstStyle/>
                    <a:p>
                      <a:pPr indent="0" lvl="0" marL="0" rtl="0" algn="ctr">
                        <a:spcBef>
                          <a:spcPts val="0"/>
                        </a:spcBef>
                        <a:spcAft>
                          <a:spcPts val="0"/>
                        </a:spcAft>
                        <a:buNone/>
                      </a:pPr>
                      <a:r>
                        <a:rPr lang="en" sz="1200"/>
                        <a:t>290</a:t>
                      </a:r>
                      <a:endParaRPr sz="1200"/>
                    </a:p>
                  </a:txBody>
                  <a:tcPr marT="91425" marB="91425" marR="91425" marL="91425"/>
                </a:tc>
                <a:tc>
                  <a:txBody>
                    <a:bodyPr>
                      <a:noAutofit/>
                    </a:bodyPr>
                    <a:lstStyle/>
                    <a:p>
                      <a:pPr indent="0" lvl="0" marL="0" rtl="0" algn="ctr">
                        <a:spcBef>
                          <a:spcPts val="0"/>
                        </a:spcBef>
                        <a:spcAft>
                          <a:spcPts val="0"/>
                        </a:spcAft>
                        <a:buNone/>
                      </a:pPr>
                      <a:r>
                        <a:rPr lang="en" sz="1200"/>
                        <a:t>24,000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Bootes</a:t>
                      </a:r>
                      <a:endParaRPr sz="1200"/>
                    </a:p>
                  </a:txBody>
                  <a:tcPr marT="91425" marB="91425" marR="91425" marL="91425"/>
                </a:tc>
                <a:tc>
                  <a:txBody>
                    <a:bodyPr>
                      <a:noAutofit/>
                    </a:bodyPr>
                    <a:lstStyle/>
                    <a:p>
                      <a:pPr indent="0" lvl="0" marL="0" rtl="0" algn="ctr">
                        <a:spcBef>
                          <a:spcPts val="0"/>
                        </a:spcBef>
                        <a:spcAft>
                          <a:spcPts val="0"/>
                        </a:spcAft>
                        <a:buNone/>
                      </a:pPr>
                      <a:r>
                        <a:rPr lang="en" sz="1200"/>
                        <a:t>520</a:t>
                      </a:r>
                      <a:endParaRPr sz="1200"/>
                    </a:p>
                  </a:txBody>
                  <a:tcPr marT="91425" marB="91425" marR="91425" marL="91425"/>
                </a:tc>
                <a:tc>
                  <a:txBody>
                    <a:bodyPr>
                      <a:noAutofit/>
                    </a:bodyPr>
                    <a:lstStyle/>
                    <a:p>
                      <a:pPr indent="0" lvl="0" marL="0" rtl="0" algn="ctr">
                        <a:spcBef>
                          <a:spcPts val="0"/>
                        </a:spcBef>
                        <a:spcAft>
                          <a:spcPts val="0"/>
                        </a:spcAft>
                        <a:buNone/>
                      </a:pPr>
                      <a:r>
                        <a:rPr lang="en" sz="1200"/>
                        <a:t>40,000</a:t>
                      </a:r>
                      <a:endParaRPr sz="1200"/>
                    </a:p>
                  </a:txBody>
                  <a:tcPr marT="91425" marB="91425" marR="91425" marL="91425"/>
                </a:tc>
              </a:tr>
            </a:tbl>
          </a:graphicData>
        </a:graphic>
      </p:graphicFrame>
      <p:pic>
        <p:nvPicPr>
          <p:cNvPr id="268" name="Google Shape;268;p31"/>
          <p:cNvPicPr preferRelativeResize="0"/>
          <p:nvPr/>
        </p:nvPicPr>
        <p:blipFill>
          <a:blip r:embed="rId5">
            <a:alphaModFix/>
          </a:blip>
          <a:stretch>
            <a:fillRect/>
          </a:stretch>
        </p:blipFill>
        <p:spPr>
          <a:xfrm>
            <a:off x="4283724" y="3634325"/>
            <a:ext cx="3363250" cy="242075"/>
          </a:xfrm>
          <a:prstGeom prst="rect">
            <a:avLst/>
          </a:prstGeom>
          <a:noFill/>
          <a:ln>
            <a:noFill/>
          </a:ln>
        </p:spPr>
      </p:pic>
      <p:pic>
        <p:nvPicPr>
          <p:cNvPr id="269" name="Google Shape;269;p31"/>
          <p:cNvPicPr preferRelativeResize="0"/>
          <p:nvPr/>
        </p:nvPicPr>
        <p:blipFill>
          <a:blip r:embed="rId6">
            <a:alphaModFix/>
          </a:blip>
          <a:stretch>
            <a:fillRect/>
          </a:stretch>
        </p:blipFill>
        <p:spPr>
          <a:xfrm>
            <a:off x="3644098" y="4215174"/>
            <a:ext cx="1662431" cy="572700"/>
          </a:xfrm>
          <a:prstGeom prst="rect">
            <a:avLst/>
          </a:prstGeom>
          <a:noFill/>
          <a:ln>
            <a:noFill/>
          </a:ln>
        </p:spPr>
      </p:pic>
      <p:sp>
        <p:nvSpPr>
          <p:cNvPr id="270" name="Google Shape;270;p31"/>
          <p:cNvSpPr/>
          <p:nvPr/>
        </p:nvSpPr>
        <p:spPr>
          <a:xfrm>
            <a:off x="4224050" y="3577700"/>
            <a:ext cx="3513900" cy="33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a:t>
            </a:r>
            <a:endParaRPr/>
          </a:p>
        </p:txBody>
      </p:sp>
      <p:sp>
        <p:nvSpPr>
          <p:cNvPr id="63" name="Google Shape;63;p14"/>
          <p:cNvSpPr txBox="1"/>
          <p:nvPr>
            <p:ph idx="1" type="body"/>
          </p:nvPr>
        </p:nvSpPr>
        <p:spPr>
          <a:xfrm>
            <a:off x="311700" y="1181300"/>
            <a:ext cx="8520600" cy="3605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Reminders</a:t>
            </a:r>
            <a:endParaRPr/>
          </a:p>
          <a:p>
            <a:pPr indent="-342900" lvl="0" marL="457200" rtl="0" algn="l">
              <a:lnSpc>
                <a:spcPct val="115000"/>
              </a:lnSpc>
              <a:spcBef>
                <a:spcPts val="0"/>
              </a:spcBef>
              <a:spcAft>
                <a:spcPts val="0"/>
              </a:spcAft>
              <a:buSzPts val="1800"/>
              <a:buChar char="●"/>
            </a:pPr>
            <a:r>
              <a:rPr lang="en"/>
              <a:t>Review: Linear Regression</a:t>
            </a:r>
            <a:endParaRPr/>
          </a:p>
          <a:p>
            <a:pPr indent="-317500" lvl="1" marL="914400" rtl="0" algn="l">
              <a:lnSpc>
                <a:spcPct val="115000"/>
              </a:lnSpc>
              <a:spcBef>
                <a:spcPts val="0"/>
              </a:spcBef>
              <a:spcAft>
                <a:spcPts val="0"/>
              </a:spcAft>
              <a:buSzPts val="1400"/>
              <a:buChar char="○"/>
            </a:pPr>
            <a:r>
              <a:rPr lang="en"/>
              <a:t>Examples question</a:t>
            </a:r>
            <a:endParaRPr/>
          </a:p>
          <a:p>
            <a:pPr indent="-317500" lvl="1" marL="914400" rtl="0" algn="l">
              <a:lnSpc>
                <a:spcPct val="115000"/>
              </a:lnSpc>
              <a:spcBef>
                <a:spcPts val="0"/>
              </a:spcBef>
              <a:spcAft>
                <a:spcPts val="0"/>
              </a:spcAft>
              <a:buSzPts val="1400"/>
              <a:buChar char="○"/>
            </a:pPr>
            <a:r>
              <a:rPr lang="en"/>
              <a:t>Regularization</a:t>
            </a:r>
            <a:endParaRPr/>
          </a:p>
          <a:p>
            <a:pPr indent="-317500" lvl="1" marL="914400" rtl="0" algn="l">
              <a:lnSpc>
                <a:spcPct val="115000"/>
              </a:lnSpc>
              <a:spcBef>
                <a:spcPts val="0"/>
              </a:spcBef>
              <a:spcAft>
                <a:spcPts val="0"/>
              </a:spcAft>
              <a:buSzPts val="1400"/>
              <a:buChar char="○"/>
            </a:pPr>
            <a:r>
              <a:rPr lang="en"/>
              <a:t>Z-score Normalization</a:t>
            </a:r>
            <a:endParaRPr/>
          </a:p>
          <a:p>
            <a:pPr indent="-317500" lvl="1" marL="914400" rtl="0" algn="l">
              <a:lnSpc>
                <a:spcPct val="115000"/>
              </a:lnSpc>
              <a:spcBef>
                <a:spcPts val="0"/>
              </a:spcBef>
              <a:spcAft>
                <a:spcPts val="0"/>
              </a:spcAft>
              <a:buSzPts val="1400"/>
              <a:buChar char="○"/>
            </a:pPr>
            <a:r>
              <a:rPr lang="en"/>
              <a:t>Newton’s Method</a:t>
            </a:r>
            <a:endParaRPr/>
          </a:p>
          <a:p>
            <a:pPr indent="-342900" lvl="0" marL="457200" rtl="0" algn="l">
              <a:lnSpc>
                <a:spcPct val="115000"/>
              </a:lnSpc>
              <a:spcBef>
                <a:spcPts val="0"/>
              </a:spcBef>
              <a:spcAft>
                <a:spcPts val="0"/>
              </a:spcAft>
              <a:buSzPts val="1800"/>
              <a:buChar char="●"/>
            </a:pPr>
            <a:r>
              <a:rPr lang="en"/>
              <a:t>Review: Logistic Regression</a:t>
            </a:r>
            <a:endParaRPr/>
          </a:p>
          <a:p>
            <a:pPr indent="-317500" lvl="1" marL="914400" rtl="0" algn="l">
              <a:lnSpc>
                <a:spcPct val="115000"/>
              </a:lnSpc>
              <a:spcBef>
                <a:spcPts val="0"/>
              </a:spcBef>
              <a:spcAft>
                <a:spcPts val="0"/>
              </a:spcAft>
              <a:buSzPts val="1400"/>
              <a:buChar char="○"/>
            </a:pPr>
            <a:r>
              <a:rPr lang="en"/>
              <a:t>Example question</a:t>
            </a:r>
            <a:endParaRPr/>
          </a:p>
          <a:p>
            <a:pPr indent="-317500" lvl="1" marL="914400" rtl="0" algn="l">
              <a:lnSpc>
                <a:spcPct val="115000"/>
              </a:lnSpc>
              <a:spcBef>
                <a:spcPts val="0"/>
              </a:spcBef>
              <a:spcAft>
                <a:spcPts val="0"/>
              </a:spcAft>
              <a:buSzPts val="1400"/>
              <a:buChar char="○"/>
            </a:pPr>
            <a:r>
              <a:rPr lang="en"/>
              <a:t>Log-likelihood</a:t>
            </a:r>
            <a:endParaRPr/>
          </a:p>
          <a:p>
            <a:pPr indent="-342900" lvl="0" marL="457200" rtl="0" algn="l">
              <a:lnSpc>
                <a:spcPct val="115000"/>
              </a:lnSpc>
              <a:spcBef>
                <a:spcPts val="0"/>
              </a:spcBef>
              <a:spcAft>
                <a:spcPts val="0"/>
              </a:spcAft>
              <a:buSzPts val="1800"/>
              <a:buChar char="●"/>
            </a:pPr>
            <a:r>
              <a:rPr lang="en"/>
              <a:t>Q&amp;A: Course Projects</a:t>
            </a:r>
            <a:endParaRPr/>
          </a:p>
          <a:p>
            <a:pPr indent="-317500" lvl="1" marL="914400" rtl="0" algn="l">
              <a:lnSpc>
                <a:spcPct val="115000"/>
              </a:lnSpc>
              <a:spcBef>
                <a:spcPts val="0"/>
              </a:spcBef>
              <a:spcAft>
                <a:spcPts val="0"/>
              </a:spcAft>
              <a:buSzPts val="1400"/>
              <a:buChar char="○"/>
            </a:pPr>
            <a:r>
              <a:rPr lang="en"/>
              <a:t>Dataset</a:t>
            </a:r>
            <a:endParaRPr/>
          </a:p>
          <a:p>
            <a:pPr indent="-317500" lvl="1" marL="914400" rtl="0" algn="l">
              <a:lnSpc>
                <a:spcPct val="115000"/>
              </a:lnSpc>
              <a:spcBef>
                <a:spcPts val="0"/>
              </a:spcBef>
              <a:spcAft>
                <a:spcPts val="0"/>
              </a:spcAft>
              <a:buSzPts val="1400"/>
              <a:buChar char="○"/>
            </a:pPr>
            <a:r>
              <a:rPr lang="en"/>
              <a:t>Some ideas</a:t>
            </a:r>
            <a:endParaRPr/>
          </a:p>
          <a:p>
            <a:pPr indent="-342900" lvl="0" marL="457200" rtl="0" algn="l">
              <a:lnSpc>
                <a:spcPct val="115000"/>
              </a:lnSpc>
              <a:spcBef>
                <a:spcPts val="0"/>
              </a:spcBef>
              <a:spcAft>
                <a:spcPts val="0"/>
              </a:spcAft>
              <a:buSzPts val="1800"/>
              <a:buChar char="●"/>
            </a:pPr>
            <a:r>
              <a:rPr lang="en"/>
              <a:t>Programming Tips</a:t>
            </a:r>
            <a:endParaRPr/>
          </a:p>
        </p:txBody>
      </p:sp>
      <p:pic>
        <p:nvPicPr>
          <p:cNvPr id="64" name="Google Shape;64;p14"/>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65" name="Google Shape;65;p14"/>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66" name="Google Shape;66;p14"/>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Z-Score Normalization: Example</a:t>
            </a:r>
            <a:endParaRPr/>
          </a:p>
        </p:txBody>
      </p:sp>
      <p:pic>
        <p:nvPicPr>
          <p:cNvPr id="276" name="Google Shape;276;p32"/>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77" name="Google Shape;277;p32"/>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78" name="Google Shape;278;p32"/>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79" name="Google Shape;279;p32"/>
          <p:cNvSpPr txBox="1"/>
          <p:nvPr>
            <p:ph idx="1" type="body"/>
          </p:nvPr>
        </p:nvSpPr>
        <p:spPr>
          <a:xfrm>
            <a:off x="329250" y="3231750"/>
            <a:ext cx="8428500" cy="165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How to </a:t>
            </a:r>
            <a:r>
              <a:rPr lang="en">
                <a:solidFill>
                  <a:schemeClr val="dk1"/>
                </a:solidFill>
              </a:rPr>
              <a:t>Normalize feature “Distance”?</a:t>
            </a:r>
            <a:endParaRPr>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Computer mean and deviation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Computer Z-Score for each sample (for example “Virgo”)</a:t>
            </a:r>
            <a:endParaRPr sz="1600">
              <a:solidFill>
                <a:schemeClr val="dk1"/>
              </a:solidFill>
            </a:endParaRPr>
          </a:p>
        </p:txBody>
      </p:sp>
      <p:graphicFrame>
        <p:nvGraphicFramePr>
          <p:cNvPr id="280" name="Google Shape;280;p32"/>
          <p:cNvGraphicFramePr/>
          <p:nvPr/>
        </p:nvGraphicFramePr>
        <p:xfrm>
          <a:off x="1748638" y="1223075"/>
          <a:ext cx="3000000" cy="3000000"/>
        </p:xfrm>
        <a:graphic>
          <a:graphicData uri="http://schemas.openxmlformats.org/drawingml/2006/table">
            <a:tbl>
              <a:tblPr>
                <a:noFill/>
                <a:tableStyleId>{77204C45-43F5-42DF-B1C8-55ECFAB389F0}</a:tableStyleId>
              </a:tblPr>
              <a:tblGrid>
                <a:gridCol w="1953150"/>
                <a:gridCol w="1953150"/>
                <a:gridCol w="1953150"/>
              </a:tblGrid>
              <a:tr h="346475">
                <a:tc>
                  <a:txBody>
                    <a:bodyPr>
                      <a:noAutofit/>
                    </a:bodyPr>
                    <a:lstStyle/>
                    <a:p>
                      <a:pPr indent="0" lvl="0" marL="0" rtl="0" algn="ctr">
                        <a:spcBef>
                          <a:spcPts val="0"/>
                        </a:spcBef>
                        <a:spcAft>
                          <a:spcPts val="0"/>
                        </a:spcAft>
                        <a:buNone/>
                      </a:pPr>
                      <a:r>
                        <a:rPr b="1" lang="en" sz="1200"/>
                        <a:t>Galaxy</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Distance (Mpc)</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Velocity (km/sec)</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Virgo</a:t>
                      </a:r>
                      <a:endParaRPr sz="1200"/>
                    </a:p>
                  </a:txBody>
                  <a:tcPr marT="91425" marB="91425" marR="91425" marL="91425"/>
                </a:tc>
                <a:tc>
                  <a:txBody>
                    <a:bodyPr>
                      <a:noAutofit/>
                    </a:bodyPr>
                    <a:lstStyle/>
                    <a:p>
                      <a:pPr indent="0" lvl="0" marL="0" rtl="0" algn="ctr">
                        <a:spcBef>
                          <a:spcPts val="0"/>
                        </a:spcBef>
                        <a:spcAft>
                          <a:spcPts val="0"/>
                        </a:spcAft>
                        <a:buNone/>
                      </a:pPr>
                      <a:r>
                        <a:rPr lang="en" sz="1200"/>
                        <a:t>15</a:t>
                      </a:r>
                      <a:endParaRPr sz="1200"/>
                    </a:p>
                  </a:txBody>
                  <a:tcPr marT="91425" marB="91425" marR="91425" marL="91425"/>
                </a:tc>
                <a:tc>
                  <a:txBody>
                    <a:bodyPr>
                      <a:noAutofit/>
                    </a:bodyPr>
                    <a:lstStyle/>
                    <a:p>
                      <a:pPr indent="0" lvl="0" marL="0" rtl="0" algn="ctr">
                        <a:spcBef>
                          <a:spcPts val="0"/>
                        </a:spcBef>
                        <a:spcAft>
                          <a:spcPts val="0"/>
                        </a:spcAft>
                        <a:buNone/>
                      </a:pPr>
                      <a:r>
                        <a:rPr lang="en" sz="1200"/>
                        <a:t>1,600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Ursa Minor</a:t>
                      </a:r>
                      <a:endParaRPr sz="1200"/>
                    </a:p>
                  </a:txBody>
                  <a:tcPr marT="91425" marB="91425" marR="91425" marL="91425"/>
                </a:tc>
                <a:tc>
                  <a:txBody>
                    <a:bodyPr>
                      <a:noAutofit/>
                    </a:bodyPr>
                    <a:lstStyle/>
                    <a:p>
                      <a:pPr indent="0" lvl="0" marL="0" rtl="0" algn="ctr">
                        <a:spcBef>
                          <a:spcPts val="0"/>
                        </a:spcBef>
                        <a:spcAft>
                          <a:spcPts val="0"/>
                        </a:spcAft>
                        <a:buNone/>
                      </a:pPr>
                      <a:r>
                        <a:rPr lang="en" sz="1200"/>
                        <a:t>200</a:t>
                      </a:r>
                      <a:endParaRPr sz="1200"/>
                    </a:p>
                  </a:txBody>
                  <a:tcPr marT="91425" marB="91425" marR="91425" marL="91425"/>
                </a:tc>
                <a:tc>
                  <a:txBody>
                    <a:bodyPr>
                      <a:noAutofit/>
                    </a:bodyPr>
                    <a:lstStyle/>
                    <a:p>
                      <a:pPr indent="0" lvl="0" marL="0" rtl="0" algn="ctr">
                        <a:spcBef>
                          <a:spcPts val="0"/>
                        </a:spcBef>
                        <a:spcAft>
                          <a:spcPts val="0"/>
                        </a:spcAft>
                        <a:buNone/>
                      </a:pPr>
                      <a:r>
                        <a:rPr lang="en" sz="1200"/>
                        <a:t>15,000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Corona Borealis</a:t>
                      </a:r>
                      <a:endParaRPr sz="1200"/>
                    </a:p>
                  </a:txBody>
                  <a:tcPr marT="91425" marB="91425" marR="91425" marL="91425"/>
                </a:tc>
                <a:tc>
                  <a:txBody>
                    <a:bodyPr>
                      <a:noAutofit/>
                    </a:bodyPr>
                    <a:lstStyle/>
                    <a:p>
                      <a:pPr indent="0" lvl="0" marL="0" rtl="0" algn="ctr">
                        <a:spcBef>
                          <a:spcPts val="0"/>
                        </a:spcBef>
                        <a:spcAft>
                          <a:spcPts val="0"/>
                        </a:spcAft>
                        <a:buNone/>
                      </a:pPr>
                      <a:r>
                        <a:rPr lang="en" sz="1200"/>
                        <a:t>290</a:t>
                      </a:r>
                      <a:endParaRPr sz="1200"/>
                    </a:p>
                  </a:txBody>
                  <a:tcPr marT="91425" marB="91425" marR="91425" marL="91425"/>
                </a:tc>
                <a:tc>
                  <a:txBody>
                    <a:bodyPr>
                      <a:noAutofit/>
                    </a:bodyPr>
                    <a:lstStyle/>
                    <a:p>
                      <a:pPr indent="0" lvl="0" marL="0" rtl="0" algn="ctr">
                        <a:spcBef>
                          <a:spcPts val="0"/>
                        </a:spcBef>
                        <a:spcAft>
                          <a:spcPts val="0"/>
                        </a:spcAft>
                        <a:buNone/>
                      </a:pPr>
                      <a:r>
                        <a:rPr lang="en" sz="1200"/>
                        <a:t>24,000</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Bootes</a:t>
                      </a:r>
                      <a:endParaRPr sz="1200"/>
                    </a:p>
                  </a:txBody>
                  <a:tcPr marT="91425" marB="91425" marR="91425" marL="91425"/>
                </a:tc>
                <a:tc>
                  <a:txBody>
                    <a:bodyPr>
                      <a:noAutofit/>
                    </a:bodyPr>
                    <a:lstStyle/>
                    <a:p>
                      <a:pPr indent="0" lvl="0" marL="0" rtl="0" algn="ctr">
                        <a:spcBef>
                          <a:spcPts val="0"/>
                        </a:spcBef>
                        <a:spcAft>
                          <a:spcPts val="0"/>
                        </a:spcAft>
                        <a:buNone/>
                      </a:pPr>
                      <a:r>
                        <a:rPr lang="en" sz="1200"/>
                        <a:t>520</a:t>
                      </a:r>
                      <a:endParaRPr sz="1200"/>
                    </a:p>
                  </a:txBody>
                  <a:tcPr marT="91425" marB="91425" marR="91425" marL="91425"/>
                </a:tc>
                <a:tc>
                  <a:txBody>
                    <a:bodyPr>
                      <a:noAutofit/>
                    </a:bodyPr>
                    <a:lstStyle/>
                    <a:p>
                      <a:pPr indent="0" lvl="0" marL="0" rtl="0" algn="ctr">
                        <a:spcBef>
                          <a:spcPts val="0"/>
                        </a:spcBef>
                        <a:spcAft>
                          <a:spcPts val="0"/>
                        </a:spcAft>
                        <a:buNone/>
                      </a:pPr>
                      <a:r>
                        <a:rPr lang="en" sz="1200"/>
                        <a:t>40,000</a:t>
                      </a:r>
                      <a:endParaRPr sz="1200"/>
                    </a:p>
                  </a:txBody>
                  <a:tcPr marT="91425" marB="91425" marR="91425" marL="91425"/>
                </a:tc>
              </a:tr>
            </a:tbl>
          </a:graphicData>
        </a:graphic>
      </p:graphicFrame>
      <p:pic>
        <p:nvPicPr>
          <p:cNvPr id="281" name="Google Shape;281;p32"/>
          <p:cNvPicPr preferRelativeResize="0"/>
          <p:nvPr/>
        </p:nvPicPr>
        <p:blipFill>
          <a:blip r:embed="rId5">
            <a:alphaModFix/>
          </a:blip>
          <a:stretch>
            <a:fillRect/>
          </a:stretch>
        </p:blipFill>
        <p:spPr>
          <a:xfrm>
            <a:off x="4627200" y="3661875"/>
            <a:ext cx="2980899" cy="214550"/>
          </a:xfrm>
          <a:prstGeom prst="rect">
            <a:avLst/>
          </a:prstGeom>
          <a:noFill/>
          <a:ln>
            <a:noFill/>
          </a:ln>
        </p:spPr>
      </p:pic>
      <p:pic>
        <p:nvPicPr>
          <p:cNvPr id="282" name="Google Shape;282;p32"/>
          <p:cNvPicPr preferRelativeResize="0"/>
          <p:nvPr/>
        </p:nvPicPr>
        <p:blipFill>
          <a:blip r:embed="rId6">
            <a:alphaModFix/>
          </a:blip>
          <a:stretch>
            <a:fillRect/>
          </a:stretch>
        </p:blipFill>
        <p:spPr>
          <a:xfrm>
            <a:off x="1948150" y="4345478"/>
            <a:ext cx="5070674" cy="477825"/>
          </a:xfrm>
          <a:prstGeom prst="rect">
            <a:avLst/>
          </a:prstGeom>
          <a:noFill/>
          <a:ln>
            <a:noFill/>
          </a:ln>
        </p:spPr>
      </p:pic>
      <p:sp>
        <p:nvSpPr>
          <p:cNvPr id="283" name="Google Shape;283;p32"/>
          <p:cNvSpPr/>
          <p:nvPr/>
        </p:nvSpPr>
        <p:spPr>
          <a:xfrm>
            <a:off x="1820725" y="4196750"/>
            <a:ext cx="5316300" cy="728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Newton’s Method</a:t>
            </a:r>
            <a:endParaRPr/>
          </a:p>
        </p:txBody>
      </p:sp>
      <p:pic>
        <p:nvPicPr>
          <p:cNvPr id="289" name="Google Shape;289;p33"/>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290" name="Google Shape;290;p33"/>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291" name="Google Shape;291;p33"/>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292" name="Google Shape;292;p33"/>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From lectures: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Apply Newton’s methods on single variable to find minima: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lang="en">
                <a:solidFill>
                  <a:srgbClr val="000000"/>
                </a:solidFill>
              </a:rPr>
              <a:t>From single variable to </a:t>
            </a:r>
            <a:r>
              <a:rPr lang="en">
                <a:solidFill>
                  <a:srgbClr val="000000"/>
                </a:solidFill>
              </a:rPr>
              <a:t>Multivariate Newton-Raphson Method</a:t>
            </a:r>
            <a:endParaRPr>
              <a:solidFill>
                <a:srgbClr val="000000"/>
              </a:solidFill>
            </a:endParaRPr>
          </a:p>
        </p:txBody>
      </p:sp>
      <p:pic>
        <p:nvPicPr>
          <p:cNvPr id="293" name="Google Shape;293;p33"/>
          <p:cNvPicPr preferRelativeResize="0"/>
          <p:nvPr/>
        </p:nvPicPr>
        <p:blipFill>
          <a:blip r:embed="rId5">
            <a:alphaModFix/>
          </a:blip>
          <a:stretch>
            <a:fillRect/>
          </a:stretch>
        </p:blipFill>
        <p:spPr>
          <a:xfrm>
            <a:off x="3127375" y="1880050"/>
            <a:ext cx="3224895" cy="572700"/>
          </a:xfrm>
          <a:prstGeom prst="rect">
            <a:avLst/>
          </a:prstGeom>
          <a:noFill/>
          <a:ln>
            <a:noFill/>
          </a:ln>
        </p:spPr>
      </p:pic>
      <p:pic>
        <p:nvPicPr>
          <p:cNvPr id="294" name="Google Shape;294;p33"/>
          <p:cNvPicPr preferRelativeResize="0"/>
          <p:nvPr/>
        </p:nvPicPr>
        <p:blipFill>
          <a:blip r:embed="rId6">
            <a:alphaModFix/>
          </a:blip>
          <a:stretch>
            <a:fillRect/>
          </a:stretch>
        </p:blipFill>
        <p:spPr>
          <a:xfrm>
            <a:off x="3632750" y="3291650"/>
            <a:ext cx="2124717" cy="57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Newton’s Method: Steps</a:t>
            </a:r>
            <a:endParaRPr/>
          </a:p>
        </p:txBody>
      </p:sp>
      <p:pic>
        <p:nvPicPr>
          <p:cNvPr id="300" name="Google Shape;300;p34"/>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301" name="Google Shape;301;p34"/>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302" name="Google Shape;302;p34"/>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303" name="Google Shape;303;p34"/>
          <p:cNvSpPr txBox="1"/>
          <p:nvPr>
            <p:ph idx="1" type="body"/>
          </p:nvPr>
        </p:nvSpPr>
        <p:spPr>
          <a:xfrm>
            <a:off x="311700" y="1226100"/>
            <a:ext cx="5655600" cy="36078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000000"/>
              </a:buClr>
              <a:buSzPts val="1800"/>
              <a:buAutoNum type="arabicPeriod"/>
            </a:pPr>
            <a:r>
              <a:rPr lang="en">
                <a:solidFill>
                  <a:srgbClr val="000000"/>
                </a:solidFill>
              </a:rPr>
              <a:t>Initialize </a:t>
            </a:r>
            <a:endParaRPr>
              <a:solidFill>
                <a:srgbClr val="000000"/>
              </a:solidFill>
            </a:endParaRPr>
          </a:p>
          <a:p>
            <a:pPr indent="-342900" lvl="0" marL="457200" rtl="0" algn="l">
              <a:lnSpc>
                <a:spcPct val="130000"/>
              </a:lnSpc>
              <a:spcBef>
                <a:spcPts val="0"/>
              </a:spcBef>
              <a:spcAft>
                <a:spcPts val="0"/>
              </a:spcAft>
              <a:buClr>
                <a:srgbClr val="000000"/>
              </a:buClr>
              <a:buSzPts val="1800"/>
              <a:buAutoNum type="arabicPeriod"/>
            </a:pPr>
            <a:r>
              <a:rPr lang="en">
                <a:solidFill>
                  <a:srgbClr val="000000"/>
                </a:solidFill>
              </a:rPr>
              <a:t>Calculate</a:t>
            </a:r>
            <a:endParaRPr>
              <a:solidFill>
                <a:srgbClr val="000000"/>
              </a:solidFill>
            </a:endParaRPr>
          </a:p>
          <a:p>
            <a:pPr indent="-342900" lvl="0" marL="457200" rtl="0" algn="l">
              <a:lnSpc>
                <a:spcPct val="130000"/>
              </a:lnSpc>
              <a:spcBef>
                <a:spcPts val="0"/>
              </a:spcBef>
              <a:spcAft>
                <a:spcPts val="0"/>
              </a:spcAft>
              <a:buClr>
                <a:srgbClr val="000000"/>
              </a:buClr>
              <a:buSzPts val="1800"/>
              <a:buAutoNum type="arabicPeriod"/>
            </a:pPr>
            <a:r>
              <a:rPr lang="en">
                <a:solidFill>
                  <a:srgbClr val="000000"/>
                </a:solidFill>
              </a:rPr>
              <a:t>Calculate</a:t>
            </a:r>
            <a:endParaRPr>
              <a:solidFill>
                <a:srgbClr val="000000"/>
              </a:solidFill>
            </a:endParaRPr>
          </a:p>
          <a:p>
            <a:pPr indent="-342900" lvl="0" marL="457200" rtl="0" algn="l">
              <a:lnSpc>
                <a:spcPct val="130000"/>
              </a:lnSpc>
              <a:spcBef>
                <a:spcPts val="0"/>
              </a:spcBef>
              <a:spcAft>
                <a:spcPts val="0"/>
              </a:spcAft>
              <a:buClr>
                <a:srgbClr val="000000"/>
              </a:buClr>
              <a:buSzPts val="1800"/>
              <a:buAutoNum type="arabicPeriod"/>
            </a:pPr>
            <a:r>
              <a:rPr lang="en">
                <a:solidFill>
                  <a:srgbClr val="000000"/>
                </a:solidFill>
              </a:rPr>
              <a:t>Initialize step            and start loops</a:t>
            </a:r>
            <a:endParaRPr>
              <a:solidFill>
                <a:srgbClr val="000000"/>
              </a:solidFill>
            </a:endParaRPr>
          </a:p>
          <a:p>
            <a:pPr indent="-330200" lvl="1" marL="914400" rtl="0" algn="l">
              <a:lnSpc>
                <a:spcPct val="130000"/>
              </a:lnSpc>
              <a:spcBef>
                <a:spcPts val="0"/>
              </a:spcBef>
              <a:spcAft>
                <a:spcPts val="0"/>
              </a:spcAft>
              <a:buClr>
                <a:srgbClr val="000000"/>
              </a:buClr>
              <a:buSzPts val="1600"/>
              <a:buAutoNum type="alphaLcPeriod"/>
            </a:pPr>
            <a:r>
              <a:rPr lang="en" sz="1600">
                <a:solidFill>
                  <a:srgbClr val="000000"/>
                </a:solidFill>
              </a:rPr>
              <a:t>Calculate </a:t>
            </a:r>
            <a:endParaRPr sz="1600">
              <a:solidFill>
                <a:srgbClr val="000000"/>
              </a:solidFill>
            </a:endParaRPr>
          </a:p>
          <a:p>
            <a:pPr indent="-330200" lvl="1" marL="914400" rtl="0" algn="l">
              <a:lnSpc>
                <a:spcPct val="130000"/>
              </a:lnSpc>
              <a:spcBef>
                <a:spcPts val="0"/>
              </a:spcBef>
              <a:spcAft>
                <a:spcPts val="0"/>
              </a:spcAft>
              <a:buClr>
                <a:srgbClr val="000000"/>
              </a:buClr>
              <a:buSzPts val="1600"/>
              <a:buAutoNum type="alphaLcPeriod"/>
            </a:pPr>
            <a:r>
              <a:rPr lang="en" sz="1600">
                <a:solidFill>
                  <a:srgbClr val="000000"/>
                </a:solidFill>
              </a:rPr>
              <a:t>Calculate</a:t>
            </a:r>
            <a:endParaRPr sz="1600">
              <a:solidFill>
                <a:srgbClr val="000000"/>
              </a:solidFill>
            </a:endParaRPr>
          </a:p>
          <a:p>
            <a:pPr indent="-330200" lvl="1" marL="914400" rtl="0" algn="l">
              <a:lnSpc>
                <a:spcPct val="130000"/>
              </a:lnSpc>
              <a:spcBef>
                <a:spcPts val="0"/>
              </a:spcBef>
              <a:spcAft>
                <a:spcPts val="0"/>
              </a:spcAft>
              <a:buClr>
                <a:srgbClr val="000000"/>
              </a:buClr>
              <a:buSzPts val="1600"/>
              <a:buAutoNum type="alphaLcPeriod"/>
            </a:pPr>
            <a:r>
              <a:rPr lang="en" sz="1600">
                <a:solidFill>
                  <a:srgbClr val="000000"/>
                </a:solidFill>
              </a:rPr>
              <a:t>Calculate</a:t>
            </a:r>
            <a:endParaRPr sz="1600">
              <a:solidFill>
                <a:srgbClr val="000000"/>
              </a:solidFill>
            </a:endParaRPr>
          </a:p>
          <a:p>
            <a:pPr indent="-330200" lvl="1" marL="914400" rtl="0" algn="l">
              <a:lnSpc>
                <a:spcPct val="130000"/>
              </a:lnSpc>
              <a:spcBef>
                <a:spcPts val="0"/>
              </a:spcBef>
              <a:spcAft>
                <a:spcPts val="0"/>
              </a:spcAft>
              <a:buClr>
                <a:srgbClr val="000000"/>
              </a:buClr>
              <a:buSzPts val="1600"/>
              <a:buAutoNum type="alphaLcPeriod"/>
            </a:pPr>
            <a:r>
              <a:rPr lang="en" sz="1600">
                <a:solidFill>
                  <a:srgbClr val="000000"/>
                </a:solidFill>
              </a:rPr>
              <a:t>Update:</a:t>
            </a:r>
            <a:endParaRPr sz="1600">
              <a:solidFill>
                <a:srgbClr val="000000"/>
              </a:solidFill>
            </a:endParaRPr>
          </a:p>
          <a:p>
            <a:pPr indent="-330200" lvl="1" marL="914400" rtl="0" algn="l">
              <a:lnSpc>
                <a:spcPct val="130000"/>
              </a:lnSpc>
              <a:spcBef>
                <a:spcPts val="0"/>
              </a:spcBef>
              <a:spcAft>
                <a:spcPts val="0"/>
              </a:spcAft>
              <a:buClr>
                <a:srgbClr val="000000"/>
              </a:buClr>
              <a:buSzPts val="1600"/>
              <a:buAutoNum type="alphaLcPeriod"/>
            </a:pPr>
            <a:r>
              <a:rPr lang="en" sz="1600">
                <a:solidFill>
                  <a:srgbClr val="000000"/>
                </a:solidFill>
              </a:rPr>
              <a:t>Update:</a:t>
            </a:r>
            <a:endParaRPr sz="1600">
              <a:solidFill>
                <a:srgbClr val="000000"/>
              </a:solidFill>
            </a:endParaRPr>
          </a:p>
          <a:p>
            <a:pPr indent="-330200" lvl="0" marL="457200" rtl="0" algn="l">
              <a:lnSpc>
                <a:spcPct val="130000"/>
              </a:lnSpc>
              <a:spcBef>
                <a:spcPts val="0"/>
              </a:spcBef>
              <a:spcAft>
                <a:spcPts val="0"/>
              </a:spcAft>
              <a:buClr>
                <a:srgbClr val="000000"/>
              </a:buClr>
              <a:buSzPts val="1600"/>
              <a:buAutoNum type="arabicPeriod"/>
            </a:pPr>
            <a:r>
              <a:rPr lang="en" sz="1600">
                <a:solidFill>
                  <a:srgbClr val="000000"/>
                </a:solidFill>
              </a:rPr>
              <a:t>Exit Loop</a:t>
            </a:r>
            <a:endParaRPr sz="1600">
              <a:solidFill>
                <a:srgbClr val="000000"/>
              </a:solidFill>
            </a:endParaRPr>
          </a:p>
        </p:txBody>
      </p:sp>
      <p:pic>
        <p:nvPicPr>
          <p:cNvPr id="304" name="Google Shape;304;p34"/>
          <p:cNvPicPr preferRelativeResize="0"/>
          <p:nvPr/>
        </p:nvPicPr>
        <p:blipFill>
          <a:blip r:embed="rId5">
            <a:alphaModFix/>
          </a:blip>
          <a:stretch>
            <a:fillRect/>
          </a:stretch>
        </p:blipFill>
        <p:spPr>
          <a:xfrm>
            <a:off x="1790133" y="1308650"/>
            <a:ext cx="375945" cy="248948"/>
          </a:xfrm>
          <a:prstGeom prst="rect">
            <a:avLst/>
          </a:prstGeom>
          <a:noFill/>
          <a:ln>
            <a:noFill/>
          </a:ln>
        </p:spPr>
      </p:pic>
      <p:pic>
        <p:nvPicPr>
          <p:cNvPr id="305" name="Google Shape;305;p34"/>
          <p:cNvPicPr preferRelativeResize="0"/>
          <p:nvPr/>
        </p:nvPicPr>
        <p:blipFill>
          <a:blip r:embed="rId6">
            <a:alphaModFix/>
          </a:blip>
          <a:stretch>
            <a:fillRect/>
          </a:stretch>
        </p:blipFill>
        <p:spPr>
          <a:xfrm>
            <a:off x="1960636" y="1706112"/>
            <a:ext cx="676700" cy="248948"/>
          </a:xfrm>
          <a:prstGeom prst="rect">
            <a:avLst/>
          </a:prstGeom>
          <a:noFill/>
          <a:ln>
            <a:noFill/>
          </a:ln>
        </p:spPr>
      </p:pic>
      <p:pic>
        <p:nvPicPr>
          <p:cNvPr id="306" name="Google Shape;306;p34"/>
          <p:cNvPicPr preferRelativeResize="0"/>
          <p:nvPr/>
        </p:nvPicPr>
        <p:blipFill>
          <a:blip r:embed="rId7">
            <a:alphaModFix/>
          </a:blip>
          <a:stretch>
            <a:fillRect/>
          </a:stretch>
        </p:blipFill>
        <p:spPr>
          <a:xfrm>
            <a:off x="1960616" y="2056817"/>
            <a:ext cx="502262" cy="248948"/>
          </a:xfrm>
          <a:prstGeom prst="rect">
            <a:avLst/>
          </a:prstGeom>
          <a:noFill/>
          <a:ln>
            <a:noFill/>
          </a:ln>
        </p:spPr>
      </p:pic>
      <p:pic>
        <p:nvPicPr>
          <p:cNvPr id="307" name="Google Shape;307;p34"/>
          <p:cNvPicPr preferRelativeResize="0"/>
          <p:nvPr/>
        </p:nvPicPr>
        <p:blipFill>
          <a:blip r:embed="rId8">
            <a:alphaModFix/>
          </a:blip>
          <a:stretch>
            <a:fillRect/>
          </a:stretch>
        </p:blipFill>
        <p:spPr>
          <a:xfrm>
            <a:off x="2251900" y="2418124"/>
            <a:ext cx="601512" cy="173964"/>
          </a:xfrm>
          <a:prstGeom prst="rect">
            <a:avLst/>
          </a:prstGeom>
          <a:noFill/>
          <a:ln>
            <a:noFill/>
          </a:ln>
        </p:spPr>
      </p:pic>
      <p:pic>
        <p:nvPicPr>
          <p:cNvPr id="308" name="Google Shape;308;p34"/>
          <p:cNvPicPr preferRelativeResize="0"/>
          <p:nvPr/>
        </p:nvPicPr>
        <p:blipFill>
          <a:blip r:embed="rId9">
            <a:alphaModFix/>
          </a:blip>
          <a:stretch>
            <a:fillRect/>
          </a:stretch>
        </p:blipFill>
        <p:spPr>
          <a:xfrm>
            <a:off x="2251892" y="2704428"/>
            <a:ext cx="953396" cy="299938"/>
          </a:xfrm>
          <a:prstGeom prst="rect">
            <a:avLst/>
          </a:prstGeom>
          <a:noFill/>
          <a:ln>
            <a:noFill/>
          </a:ln>
        </p:spPr>
      </p:pic>
      <p:pic>
        <p:nvPicPr>
          <p:cNvPr id="309" name="Google Shape;309;p34"/>
          <p:cNvPicPr preferRelativeResize="0"/>
          <p:nvPr/>
        </p:nvPicPr>
        <p:blipFill>
          <a:blip r:embed="rId10">
            <a:alphaModFix/>
          </a:blip>
          <a:stretch>
            <a:fillRect/>
          </a:stretch>
        </p:blipFill>
        <p:spPr>
          <a:xfrm>
            <a:off x="2251901" y="3012942"/>
            <a:ext cx="803018" cy="299938"/>
          </a:xfrm>
          <a:prstGeom prst="rect">
            <a:avLst/>
          </a:prstGeom>
          <a:noFill/>
          <a:ln>
            <a:noFill/>
          </a:ln>
        </p:spPr>
      </p:pic>
      <p:pic>
        <p:nvPicPr>
          <p:cNvPr id="310" name="Google Shape;310;p34"/>
          <p:cNvPicPr preferRelativeResize="0"/>
          <p:nvPr/>
        </p:nvPicPr>
        <p:blipFill>
          <a:blip r:embed="rId11">
            <a:alphaModFix/>
          </a:blip>
          <a:stretch>
            <a:fillRect/>
          </a:stretch>
        </p:blipFill>
        <p:spPr>
          <a:xfrm>
            <a:off x="2251900" y="3321457"/>
            <a:ext cx="1178963" cy="299938"/>
          </a:xfrm>
          <a:prstGeom prst="rect">
            <a:avLst/>
          </a:prstGeom>
          <a:noFill/>
          <a:ln>
            <a:noFill/>
          </a:ln>
        </p:spPr>
      </p:pic>
      <p:pic>
        <p:nvPicPr>
          <p:cNvPr id="311" name="Google Shape;311;p34"/>
          <p:cNvPicPr preferRelativeResize="0"/>
          <p:nvPr/>
        </p:nvPicPr>
        <p:blipFill>
          <a:blip r:embed="rId12">
            <a:alphaModFix/>
          </a:blip>
          <a:stretch>
            <a:fillRect/>
          </a:stretch>
        </p:blipFill>
        <p:spPr>
          <a:xfrm>
            <a:off x="2127092" y="4020062"/>
            <a:ext cx="1052645" cy="200958"/>
          </a:xfrm>
          <a:prstGeom prst="rect">
            <a:avLst/>
          </a:prstGeom>
          <a:noFill/>
          <a:ln>
            <a:noFill/>
          </a:ln>
        </p:spPr>
      </p:pic>
      <p:pic>
        <p:nvPicPr>
          <p:cNvPr id="312" name="Google Shape;312;p34"/>
          <p:cNvPicPr preferRelativeResize="0"/>
          <p:nvPr/>
        </p:nvPicPr>
        <p:blipFill>
          <a:blip r:embed="rId13">
            <a:alphaModFix/>
          </a:blip>
          <a:stretch>
            <a:fillRect/>
          </a:stretch>
        </p:blipFill>
        <p:spPr>
          <a:xfrm>
            <a:off x="2127100" y="3665278"/>
            <a:ext cx="4259276" cy="3108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Newton’s Method: Example</a:t>
            </a:r>
            <a:endParaRPr/>
          </a:p>
        </p:txBody>
      </p:sp>
      <p:pic>
        <p:nvPicPr>
          <p:cNvPr id="318" name="Google Shape;318;p35"/>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319" name="Google Shape;319;p35"/>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320" name="Google Shape;320;p35"/>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321" name="Google Shape;321;p35"/>
          <p:cNvSpPr txBox="1"/>
          <p:nvPr>
            <p:ph idx="1" type="body"/>
          </p:nvPr>
        </p:nvSpPr>
        <p:spPr>
          <a:xfrm>
            <a:off x="311700" y="2404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
                <a:solidFill>
                  <a:srgbClr val="000000"/>
                </a:solidFill>
              </a:rPr>
              <a:t>Again, let’s calculate on BOARD!</a:t>
            </a:r>
            <a:endParaRPr b="1" i="1">
              <a:solidFill>
                <a:srgbClr val="000000"/>
              </a:solidFill>
            </a:endParaRPr>
          </a:p>
        </p:txBody>
      </p:sp>
      <p:pic>
        <p:nvPicPr>
          <p:cNvPr id="322" name="Google Shape;322;p35"/>
          <p:cNvPicPr preferRelativeResize="0"/>
          <p:nvPr/>
        </p:nvPicPr>
        <p:blipFill>
          <a:blip r:embed="rId5">
            <a:alphaModFix/>
          </a:blip>
          <a:stretch>
            <a:fillRect/>
          </a:stretch>
        </p:blipFill>
        <p:spPr>
          <a:xfrm>
            <a:off x="545950" y="1779075"/>
            <a:ext cx="7368542" cy="365760"/>
          </a:xfrm>
          <a:prstGeom prst="rect">
            <a:avLst/>
          </a:prstGeom>
          <a:noFill/>
          <a:ln>
            <a:noFill/>
          </a:ln>
        </p:spPr>
      </p:pic>
      <p:pic>
        <p:nvPicPr>
          <p:cNvPr id="323" name="Google Shape;323;p35"/>
          <p:cNvPicPr preferRelativeResize="0"/>
          <p:nvPr/>
        </p:nvPicPr>
        <p:blipFill>
          <a:blip r:embed="rId6">
            <a:alphaModFix/>
          </a:blip>
          <a:stretch>
            <a:fillRect/>
          </a:stretch>
        </p:blipFill>
        <p:spPr>
          <a:xfrm>
            <a:off x="545950" y="1327175"/>
            <a:ext cx="1924009" cy="34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6"/>
          <p:cNvSpPr/>
          <p:nvPr/>
        </p:nvSpPr>
        <p:spPr>
          <a:xfrm>
            <a:off x="227600" y="2931350"/>
            <a:ext cx="2958600" cy="1975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Newton’s Method: Solution</a:t>
            </a:r>
            <a:endParaRPr/>
          </a:p>
        </p:txBody>
      </p:sp>
      <p:pic>
        <p:nvPicPr>
          <p:cNvPr id="330" name="Google Shape;330;p36"/>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331" name="Google Shape;331;p36"/>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332" name="Google Shape;332;p36"/>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333" name="Google Shape;333;p36"/>
          <p:cNvPicPr preferRelativeResize="0"/>
          <p:nvPr/>
        </p:nvPicPr>
        <p:blipFill>
          <a:blip r:embed="rId5">
            <a:alphaModFix/>
          </a:blip>
          <a:stretch>
            <a:fillRect/>
          </a:stretch>
        </p:blipFill>
        <p:spPr>
          <a:xfrm>
            <a:off x="545950" y="1497482"/>
            <a:ext cx="5696547" cy="282768"/>
          </a:xfrm>
          <a:prstGeom prst="rect">
            <a:avLst/>
          </a:prstGeom>
          <a:noFill/>
          <a:ln>
            <a:noFill/>
          </a:ln>
        </p:spPr>
      </p:pic>
      <p:sp>
        <p:nvSpPr>
          <p:cNvPr id="334" name="Google Shape;334;p36"/>
          <p:cNvSpPr txBox="1"/>
          <p:nvPr>
            <p:ph idx="1" type="body"/>
          </p:nvPr>
        </p:nvSpPr>
        <p:spPr>
          <a:xfrm>
            <a:off x="329250" y="2137175"/>
            <a:ext cx="3787800" cy="66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a:solidFill>
                  <a:srgbClr val="000000"/>
                </a:solidFill>
              </a:rPr>
              <a:t>Newton’s Method</a:t>
            </a:r>
            <a:endParaRPr b="1" i="1">
              <a:solidFill>
                <a:srgbClr val="000000"/>
              </a:solidFill>
            </a:endParaRPr>
          </a:p>
          <a:p>
            <a:pPr indent="0" lvl="0" marL="0" rtl="0" algn="l">
              <a:lnSpc>
                <a:spcPct val="100000"/>
              </a:lnSpc>
              <a:spcBef>
                <a:spcPts val="0"/>
              </a:spcBef>
              <a:spcAft>
                <a:spcPts val="0"/>
              </a:spcAft>
              <a:buNone/>
            </a:pPr>
            <a:r>
              <a:rPr b="1" i="1" lang="en">
                <a:solidFill>
                  <a:srgbClr val="000000"/>
                </a:solidFill>
              </a:rPr>
              <a:t>Example in one step:</a:t>
            </a:r>
            <a:endParaRPr b="1" i="1">
              <a:solidFill>
                <a:srgbClr val="000000"/>
              </a:solidFill>
            </a:endParaRPr>
          </a:p>
        </p:txBody>
      </p:sp>
      <p:pic>
        <p:nvPicPr>
          <p:cNvPr id="335" name="Google Shape;335;p36"/>
          <p:cNvPicPr preferRelativeResize="0"/>
          <p:nvPr/>
        </p:nvPicPr>
        <p:blipFill>
          <a:blip r:embed="rId6">
            <a:alphaModFix/>
          </a:blip>
          <a:stretch>
            <a:fillRect/>
          </a:stretch>
        </p:blipFill>
        <p:spPr>
          <a:xfrm>
            <a:off x="3509226" y="1960563"/>
            <a:ext cx="4114837" cy="463089"/>
          </a:xfrm>
          <a:prstGeom prst="rect">
            <a:avLst/>
          </a:prstGeom>
          <a:noFill/>
          <a:ln>
            <a:noFill/>
          </a:ln>
        </p:spPr>
      </p:pic>
      <p:pic>
        <p:nvPicPr>
          <p:cNvPr id="336" name="Google Shape;336;p36"/>
          <p:cNvPicPr preferRelativeResize="0"/>
          <p:nvPr/>
        </p:nvPicPr>
        <p:blipFill>
          <a:blip r:embed="rId7">
            <a:alphaModFix/>
          </a:blip>
          <a:stretch>
            <a:fillRect/>
          </a:stretch>
        </p:blipFill>
        <p:spPr>
          <a:xfrm>
            <a:off x="3551850" y="3669200"/>
            <a:ext cx="4029600" cy="796900"/>
          </a:xfrm>
          <a:prstGeom prst="rect">
            <a:avLst/>
          </a:prstGeom>
          <a:noFill/>
          <a:ln>
            <a:noFill/>
          </a:ln>
        </p:spPr>
      </p:pic>
      <p:pic>
        <p:nvPicPr>
          <p:cNvPr id="337" name="Google Shape;337;p36"/>
          <p:cNvPicPr preferRelativeResize="0"/>
          <p:nvPr/>
        </p:nvPicPr>
        <p:blipFill>
          <a:blip r:embed="rId8">
            <a:alphaModFix/>
          </a:blip>
          <a:stretch>
            <a:fillRect/>
          </a:stretch>
        </p:blipFill>
        <p:spPr>
          <a:xfrm>
            <a:off x="3509225" y="4541400"/>
            <a:ext cx="3773289" cy="299950"/>
          </a:xfrm>
          <a:prstGeom prst="rect">
            <a:avLst/>
          </a:prstGeom>
          <a:noFill/>
          <a:ln>
            <a:noFill/>
          </a:ln>
        </p:spPr>
      </p:pic>
      <p:sp>
        <p:nvSpPr>
          <p:cNvPr id="338" name="Google Shape;338;p36"/>
          <p:cNvSpPr txBox="1"/>
          <p:nvPr/>
        </p:nvSpPr>
        <p:spPr>
          <a:xfrm>
            <a:off x="273100" y="2829875"/>
            <a:ext cx="2931300" cy="2101800"/>
          </a:xfrm>
          <a:prstGeom prst="rect">
            <a:avLst/>
          </a:prstGeom>
          <a:noFill/>
          <a:ln>
            <a:noFill/>
          </a:ln>
        </p:spPr>
        <p:txBody>
          <a:bodyPr anchorCtr="0" anchor="ctr" bIns="91425" lIns="91425" spcFirstLastPara="1" rIns="91425" wrap="square" tIns="91425">
            <a:noAutofit/>
          </a:bodyPr>
          <a:lstStyle/>
          <a:p>
            <a:pPr indent="-330200" lvl="0" marL="457200" rtl="0" algn="l">
              <a:lnSpc>
                <a:spcPct val="130000"/>
              </a:lnSpc>
              <a:spcBef>
                <a:spcPts val="0"/>
              </a:spcBef>
              <a:spcAft>
                <a:spcPts val="0"/>
              </a:spcAft>
              <a:buClr>
                <a:schemeClr val="dk1"/>
              </a:buClr>
              <a:buSzPts val="1600"/>
              <a:buChar char="➔"/>
            </a:pPr>
            <a:r>
              <a:rPr lang="en" sz="1600">
                <a:solidFill>
                  <a:schemeClr val="dk1"/>
                </a:solidFill>
              </a:rPr>
              <a:t>Calculate </a:t>
            </a:r>
            <a:endParaRPr sz="1600">
              <a:solidFill>
                <a:schemeClr val="dk1"/>
              </a:solidFill>
            </a:endParaRPr>
          </a:p>
          <a:p>
            <a:pPr indent="-330200" lvl="0" marL="457200" rtl="0" algn="l">
              <a:lnSpc>
                <a:spcPct val="130000"/>
              </a:lnSpc>
              <a:spcBef>
                <a:spcPts val="0"/>
              </a:spcBef>
              <a:spcAft>
                <a:spcPts val="0"/>
              </a:spcAft>
              <a:buClr>
                <a:schemeClr val="dk1"/>
              </a:buClr>
              <a:buSzPts val="1600"/>
              <a:buChar char="➔"/>
            </a:pPr>
            <a:r>
              <a:rPr lang="en" sz="1600">
                <a:solidFill>
                  <a:schemeClr val="dk1"/>
                </a:solidFill>
              </a:rPr>
              <a:t>Calculate</a:t>
            </a:r>
            <a:endParaRPr sz="1600">
              <a:solidFill>
                <a:schemeClr val="dk1"/>
              </a:solidFill>
            </a:endParaRPr>
          </a:p>
          <a:p>
            <a:pPr indent="-330200" lvl="0" marL="457200" rtl="0" algn="l">
              <a:lnSpc>
                <a:spcPct val="130000"/>
              </a:lnSpc>
              <a:spcBef>
                <a:spcPts val="0"/>
              </a:spcBef>
              <a:spcAft>
                <a:spcPts val="0"/>
              </a:spcAft>
              <a:buClr>
                <a:schemeClr val="dk1"/>
              </a:buClr>
              <a:buSzPts val="1600"/>
              <a:buChar char="➔"/>
            </a:pPr>
            <a:r>
              <a:rPr lang="en" sz="1600">
                <a:solidFill>
                  <a:schemeClr val="dk1"/>
                </a:solidFill>
              </a:rPr>
              <a:t>Calculate</a:t>
            </a:r>
            <a:endParaRPr sz="1600">
              <a:solidFill>
                <a:schemeClr val="dk1"/>
              </a:solidFill>
            </a:endParaRPr>
          </a:p>
          <a:p>
            <a:pPr indent="-330200" lvl="0" marL="457200" rtl="0" algn="l">
              <a:lnSpc>
                <a:spcPct val="130000"/>
              </a:lnSpc>
              <a:spcBef>
                <a:spcPts val="0"/>
              </a:spcBef>
              <a:spcAft>
                <a:spcPts val="0"/>
              </a:spcAft>
              <a:buClr>
                <a:schemeClr val="dk1"/>
              </a:buClr>
              <a:buSzPts val="1600"/>
              <a:buChar char="➔"/>
            </a:pPr>
            <a:r>
              <a:rPr lang="en" sz="1600">
                <a:solidFill>
                  <a:schemeClr val="dk1"/>
                </a:solidFill>
              </a:rPr>
              <a:t>Update:</a:t>
            </a:r>
            <a:endParaRPr sz="1600">
              <a:solidFill>
                <a:schemeClr val="dk1"/>
              </a:solidFill>
            </a:endParaRPr>
          </a:p>
          <a:p>
            <a:pPr indent="-330200" lvl="0" marL="457200" rtl="0" algn="l">
              <a:lnSpc>
                <a:spcPct val="130000"/>
              </a:lnSpc>
              <a:spcBef>
                <a:spcPts val="0"/>
              </a:spcBef>
              <a:spcAft>
                <a:spcPts val="0"/>
              </a:spcAft>
              <a:buClr>
                <a:schemeClr val="dk1"/>
              </a:buClr>
              <a:buSzPts val="1600"/>
              <a:buChar char="➔"/>
            </a:pPr>
            <a:r>
              <a:rPr lang="en" sz="1600">
                <a:solidFill>
                  <a:schemeClr val="dk1"/>
                </a:solidFill>
              </a:rPr>
              <a:t>Update:</a:t>
            </a:r>
            <a:endParaRPr sz="1600">
              <a:solidFill>
                <a:schemeClr val="dk1"/>
              </a:solidFill>
            </a:endParaRPr>
          </a:p>
        </p:txBody>
      </p:sp>
      <p:pic>
        <p:nvPicPr>
          <p:cNvPr id="339" name="Google Shape;339;p36"/>
          <p:cNvPicPr preferRelativeResize="0"/>
          <p:nvPr/>
        </p:nvPicPr>
        <p:blipFill>
          <a:blip r:embed="rId9">
            <a:alphaModFix/>
          </a:blip>
          <a:stretch>
            <a:fillRect/>
          </a:stretch>
        </p:blipFill>
        <p:spPr>
          <a:xfrm>
            <a:off x="1860442" y="3060740"/>
            <a:ext cx="953396" cy="299937"/>
          </a:xfrm>
          <a:prstGeom prst="rect">
            <a:avLst/>
          </a:prstGeom>
          <a:noFill/>
          <a:ln>
            <a:noFill/>
          </a:ln>
        </p:spPr>
      </p:pic>
      <p:pic>
        <p:nvPicPr>
          <p:cNvPr id="340" name="Google Shape;340;p36"/>
          <p:cNvPicPr preferRelativeResize="0"/>
          <p:nvPr/>
        </p:nvPicPr>
        <p:blipFill>
          <a:blip r:embed="rId10">
            <a:alphaModFix/>
          </a:blip>
          <a:stretch>
            <a:fillRect/>
          </a:stretch>
        </p:blipFill>
        <p:spPr>
          <a:xfrm>
            <a:off x="1860451" y="3369255"/>
            <a:ext cx="803018" cy="299938"/>
          </a:xfrm>
          <a:prstGeom prst="rect">
            <a:avLst/>
          </a:prstGeom>
          <a:noFill/>
          <a:ln>
            <a:noFill/>
          </a:ln>
        </p:spPr>
      </p:pic>
      <p:pic>
        <p:nvPicPr>
          <p:cNvPr id="341" name="Google Shape;341;p36"/>
          <p:cNvPicPr preferRelativeResize="0"/>
          <p:nvPr/>
        </p:nvPicPr>
        <p:blipFill>
          <a:blip r:embed="rId11">
            <a:alphaModFix/>
          </a:blip>
          <a:stretch>
            <a:fillRect/>
          </a:stretch>
        </p:blipFill>
        <p:spPr>
          <a:xfrm>
            <a:off x="1860450" y="3677770"/>
            <a:ext cx="1178963" cy="299938"/>
          </a:xfrm>
          <a:prstGeom prst="rect">
            <a:avLst/>
          </a:prstGeom>
          <a:noFill/>
          <a:ln>
            <a:noFill/>
          </a:ln>
        </p:spPr>
      </p:pic>
      <p:pic>
        <p:nvPicPr>
          <p:cNvPr id="342" name="Google Shape;342;p36"/>
          <p:cNvPicPr preferRelativeResize="0"/>
          <p:nvPr/>
        </p:nvPicPr>
        <p:blipFill>
          <a:blip r:embed="rId12">
            <a:alphaModFix/>
          </a:blip>
          <a:stretch>
            <a:fillRect/>
          </a:stretch>
        </p:blipFill>
        <p:spPr>
          <a:xfrm>
            <a:off x="1735642" y="4356137"/>
            <a:ext cx="1052645" cy="200958"/>
          </a:xfrm>
          <a:prstGeom prst="rect">
            <a:avLst/>
          </a:prstGeom>
          <a:noFill/>
          <a:ln>
            <a:noFill/>
          </a:ln>
        </p:spPr>
      </p:pic>
      <p:pic>
        <p:nvPicPr>
          <p:cNvPr id="343" name="Google Shape;343;p36"/>
          <p:cNvPicPr preferRelativeResize="0"/>
          <p:nvPr/>
        </p:nvPicPr>
        <p:blipFill>
          <a:blip r:embed="rId13">
            <a:alphaModFix/>
          </a:blip>
          <a:stretch>
            <a:fillRect/>
          </a:stretch>
        </p:blipFill>
        <p:spPr>
          <a:xfrm>
            <a:off x="1735651" y="4072262"/>
            <a:ext cx="618525" cy="236576"/>
          </a:xfrm>
          <a:prstGeom prst="rect">
            <a:avLst/>
          </a:prstGeom>
          <a:noFill/>
          <a:ln>
            <a:noFill/>
          </a:ln>
        </p:spPr>
      </p:pic>
      <p:pic>
        <p:nvPicPr>
          <p:cNvPr id="344" name="Google Shape;344;p36"/>
          <p:cNvPicPr preferRelativeResize="0"/>
          <p:nvPr/>
        </p:nvPicPr>
        <p:blipFill>
          <a:blip r:embed="rId14">
            <a:alphaModFix/>
          </a:blip>
          <a:stretch>
            <a:fillRect/>
          </a:stretch>
        </p:blipFill>
        <p:spPr>
          <a:xfrm>
            <a:off x="3551850" y="4916638"/>
            <a:ext cx="572700" cy="166087"/>
          </a:xfrm>
          <a:prstGeom prst="rect">
            <a:avLst/>
          </a:prstGeom>
          <a:noFill/>
          <a:ln>
            <a:noFill/>
          </a:ln>
        </p:spPr>
      </p:pic>
      <p:cxnSp>
        <p:nvCxnSpPr>
          <p:cNvPr id="345" name="Google Shape;345;p36"/>
          <p:cNvCxnSpPr/>
          <p:nvPr/>
        </p:nvCxnSpPr>
        <p:spPr>
          <a:xfrm flipH="1" rot="10800000">
            <a:off x="309525" y="1869500"/>
            <a:ext cx="8502600" cy="18300"/>
          </a:xfrm>
          <a:prstGeom prst="straightConnector1">
            <a:avLst/>
          </a:prstGeom>
          <a:noFill/>
          <a:ln cap="flat" cmpd="sng" w="19050">
            <a:solidFill>
              <a:srgbClr val="999999"/>
            </a:solidFill>
            <a:prstDash val="dash"/>
            <a:round/>
            <a:headEnd len="med" w="med" type="none"/>
            <a:tailEnd len="med" w="med" type="none"/>
          </a:ln>
        </p:spPr>
      </p:cxnSp>
      <p:cxnSp>
        <p:nvCxnSpPr>
          <p:cNvPr id="346" name="Google Shape;346;p36"/>
          <p:cNvCxnSpPr>
            <a:stCxn id="339" idx="3"/>
            <a:endCxn id="335" idx="1"/>
          </p:cNvCxnSpPr>
          <p:nvPr/>
        </p:nvCxnSpPr>
        <p:spPr>
          <a:xfrm flipH="1" rot="10800000">
            <a:off x="2813837" y="2192209"/>
            <a:ext cx="695400" cy="1018500"/>
          </a:xfrm>
          <a:prstGeom prst="straightConnector1">
            <a:avLst/>
          </a:prstGeom>
          <a:noFill/>
          <a:ln cap="flat" cmpd="sng" w="9525">
            <a:solidFill>
              <a:srgbClr val="B7B7B7"/>
            </a:solidFill>
            <a:prstDash val="solid"/>
            <a:round/>
            <a:headEnd len="med" w="med" type="none"/>
            <a:tailEnd len="med" w="med" type="triangle"/>
          </a:ln>
        </p:spPr>
      </p:cxnSp>
      <p:cxnSp>
        <p:nvCxnSpPr>
          <p:cNvPr id="347" name="Google Shape;347;p36"/>
          <p:cNvCxnSpPr>
            <a:endCxn id="348" idx="1"/>
          </p:cNvCxnSpPr>
          <p:nvPr/>
        </p:nvCxnSpPr>
        <p:spPr>
          <a:xfrm flipH="1" rot="10800000">
            <a:off x="2831225" y="3033700"/>
            <a:ext cx="678000" cy="489300"/>
          </a:xfrm>
          <a:prstGeom prst="straightConnector1">
            <a:avLst/>
          </a:prstGeom>
          <a:noFill/>
          <a:ln cap="flat" cmpd="sng" w="9525">
            <a:solidFill>
              <a:srgbClr val="B7B7B7"/>
            </a:solidFill>
            <a:prstDash val="solid"/>
            <a:round/>
            <a:headEnd len="med" w="med" type="none"/>
            <a:tailEnd len="med" w="med" type="triangle"/>
          </a:ln>
        </p:spPr>
      </p:cxnSp>
      <p:cxnSp>
        <p:nvCxnSpPr>
          <p:cNvPr id="349" name="Google Shape;349;p36"/>
          <p:cNvCxnSpPr>
            <a:endCxn id="336" idx="1"/>
          </p:cNvCxnSpPr>
          <p:nvPr/>
        </p:nvCxnSpPr>
        <p:spPr>
          <a:xfrm>
            <a:off x="2831250" y="3943750"/>
            <a:ext cx="720600" cy="123900"/>
          </a:xfrm>
          <a:prstGeom prst="straightConnector1">
            <a:avLst/>
          </a:prstGeom>
          <a:noFill/>
          <a:ln cap="flat" cmpd="sng" w="9525">
            <a:solidFill>
              <a:srgbClr val="B7B7B7"/>
            </a:solidFill>
            <a:prstDash val="solid"/>
            <a:round/>
            <a:headEnd len="med" w="med" type="none"/>
            <a:tailEnd len="med" w="med" type="triangle"/>
          </a:ln>
        </p:spPr>
      </p:cxnSp>
      <p:cxnSp>
        <p:nvCxnSpPr>
          <p:cNvPr id="350" name="Google Shape;350;p36"/>
          <p:cNvCxnSpPr>
            <a:endCxn id="337" idx="1"/>
          </p:cNvCxnSpPr>
          <p:nvPr/>
        </p:nvCxnSpPr>
        <p:spPr>
          <a:xfrm>
            <a:off x="2530925" y="4249175"/>
            <a:ext cx="978300" cy="442200"/>
          </a:xfrm>
          <a:prstGeom prst="straightConnector1">
            <a:avLst/>
          </a:prstGeom>
          <a:noFill/>
          <a:ln cap="flat" cmpd="sng" w="9525">
            <a:solidFill>
              <a:srgbClr val="B7B7B7"/>
            </a:solidFill>
            <a:prstDash val="solid"/>
            <a:round/>
            <a:headEnd len="med" w="med" type="none"/>
            <a:tailEnd len="med" w="med" type="triangle"/>
          </a:ln>
        </p:spPr>
      </p:cxnSp>
      <p:pic>
        <p:nvPicPr>
          <p:cNvPr id="351" name="Google Shape;351;p36"/>
          <p:cNvPicPr preferRelativeResize="0"/>
          <p:nvPr/>
        </p:nvPicPr>
        <p:blipFill>
          <a:blip r:embed="rId15">
            <a:alphaModFix/>
          </a:blip>
          <a:stretch>
            <a:fillRect/>
          </a:stretch>
        </p:blipFill>
        <p:spPr>
          <a:xfrm>
            <a:off x="545950" y="1151425"/>
            <a:ext cx="1649693" cy="299950"/>
          </a:xfrm>
          <a:prstGeom prst="rect">
            <a:avLst/>
          </a:prstGeom>
          <a:noFill/>
          <a:ln>
            <a:noFill/>
          </a:ln>
        </p:spPr>
      </p:pic>
      <p:pic>
        <p:nvPicPr>
          <p:cNvPr id="352" name="Google Shape;352;p36"/>
          <p:cNvPicPr preferRelativeResize="0"/>
          <p:nvPr/>
        </p:nvPicPr>
        <p:blipFill>
          <a:blip r:embed="rId16">
            <a:alphaModFix/>
          </a:blip>
          <a:stretch>
            <a:fillRect/>
          </a:stretch>
        </p:blipFill>
        <p:spPr>
          <a:xfrm>
            <a:off x="3610950" y="2570475"/>
            <a:ext cx="5312242" cy="101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7"/>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Gradient Descent</a:t>
            </a:r>
            <a:endParaRPr/>
          </a:p>
        </p:txBody>
      </p:sp>
      <p:pic>
        <p:nvPicPr>
          <p:cNvPr id="358" name="Google Shape;358;p37"/>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359" name="Google Shape;359;p37"/>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360" name="Google Shape;360;p37"/>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361" name="Google Shape;361;p37"/>
          <p:cNvPicPr preferRelativeResize="0"/>
          <p:nvPr/>
        </p:nvPicPr>
        <p:blipFill>
          <a:blip r:embed="rId5">
            <a:alphaModFix/>
          </a:blip>
          <a:stretch>
            <a:fillRect/>
          </a:stretch>
        </p:blipFill>
        <p:spPr>
          <a:xfrm>
            <a:off x="210138" y="1345175"/>
            <a:ext cx="4298200" cy="3223650"/>
          </a:xfrm>
          <a:prstGeom prst="rect">
            <a:avLst/>
          </a:prstGeom>
          <a:noFill/>
          <a:ln>
            <a:noFill/>
          </a:ln>
        </p:spPr>
      </p:pic>
      <p:pic>
        <p:nvPicPr>
          <p:cNvPr id="362" name="Google Shape;362;p37"/>
          <p:cNvPicPr preferRelativeResize="0"/>
          <p:nvPr/>
        </p:nvPicPr>
        <p:blipFill>
          <a:blip r:embed="rId6">
            <a:alphaModFix/>
          </a:blip>
          <a:stretch>
            <a:fillRect/>
          </a:stretch>
        </p:blipFill>
        <p:spPr>
          <a:xfrm>
            <a:off x="4666263" y="1355913"/>
            <a:ext cx="4298200" cy="32021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8"/>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Gradient Descent: </a:t>
            </a:r>
            <a:r>
              <a:rPr lang="en"/>
              <a:t>Batch vs Stochastic</a:t>
            </a:r>
            <a:endParaRPr/>
          </a:p>
        </p:txBody>
      </p:sp>
      <p:pic>
        <p:nvPicPr>
          <p:cNvPr id="368" name="Google Shape;368;p38"/>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369" name="Google Shape;369;p38"/>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370" name="Google Shape;370;p38"/>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371" name="Google Shape;371;p38"/>
          <p:cNvSpPr txBox="1"/>
          <p:nvPr/>
        </p:nvSpPr>
        <p:spPr>
          <a:xfrm>
            <a:off x="311700" y="1186200"/>
            <a:ext cx="8350500" cy="119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Why do we need Stochastic GD besides the efficiency/scalability reason? </a:t>
            </a:r>
            <a:endParaRPr sz="1800">
              <a:solidFill>
                <a:schemeClr val="dk2"/>
              </a:solidFill>
            </a:endParaRPr>
          </a:p>
          <a:p>
            <a:pPr indent="0" lvl="0" marL="0" rtl="0" algn="l">
              <a:lnSpc>
                <a:spcPct val="115000"/>
              </a:lnSpc>
              <a:spcBef>
                <a:spcPts val="1600"/>
              </a:spcBef>
              <a:spcAft>
                <a:spcPts val="1600"/>
              </a:spcAft>
              <a:buNone/>
            </a:pPr>
            <a:r>
              <a:rPr lang="en" sz="1800">
                <a:solidFill>
                  <a:schemeClr val="dk2"/>
                </a:solidFill>
              </a:rPr>
              <a:t>Think about saddle points and local minima.</a:t>
            </a:r>
            <a:endParaRPr/>
          </a:p>
        </p:txBody>
      </p:sp>
      <p:pic>
        <p:nvPicPr>
          <p:cNvPr id="372" name="Google Shape;372;p38"/>
          <p:cNvPicPr preferRelativeResize="0"/>
          <p:nvPr/>
        </p:nvPicPr>
        <p:blipFill>
          <a:blip r:embed="rId5">
            <a:alphaModFix/>
          </a:blip>
          <a:stretch>
            <a:fillRect/>
          </a:stretch>
        </p:blipFill>
        <p:spPr>
          <a:xfrm>
            <a:off x="0" y="2138880"/>
            <a:ext cx="4657050" cy="2322970"/>
          </a:xfrm>
          <a:prstGeom prst="rect">
            <a:avLst/>
          </a:prstGeom>
          <a:noFill/>
          <a:ln>
            <a:noFill/>
          </a:ln>
        </p:spPr>
      </p:pic>
      <p:pic>
        <p:nvPicPr>
          <p:cNvPr id="373" name="Google Shape;373;p38"/>
          <p:cNvPicPr preferRelativeResize="0"/>
          <p:nvPr/>
        </p:nvPicPr>
        <p:blipFill>
          <a:blip r:embed="rId6">
            <a:alphaModFix/>
          </a:blip>
          <a:stretch>
            <a:fillRect/>
          </a:stretch>
        </p:blipFill>
        <p:spPr>
          <a:xfrm>
            <a:off x="4657050" y="2065275"/>
            <a:ext cx="4486950" cy="2567524"/>
          </a:xfrm>
          <a:prstGeom prst="rect">
            <a:avLst/>
          </a:prstGeom>
          <a:noFill/>
          <a:ln>
            <a:noFill/>
          </a:ln>
        </p:spPr>
      </p:pic>
      <p:sp>
        <p:nvSpPr>
          <p:cNvPr id="374" name="Google Shape;374;p38"/>
          <p:cNvSpPr txBox="1"/>
          <p:nvPr/>
        </p:nvSpPr>
        <p:spPr>
          <a:xfrm>
            <a:off x="0" y="4570700"/>
            <a:ext cx="9144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0097A7"/>
                </a:solidFill>
                <a:hlinkClick r:id="rId7"/>
              </a:rPr>
              <a:t>https://blog.paperspace.com/intro-to-optimization-in-deep-learning-gradient-descent/</a:t>
            </a:r>
            <a:endParaRPr sz="1000"/>
          </a:p>
          <a:p>
            <a:pPr indent="0" lvl="0" marL="0" rtl="0" algn="l">
              <a:spcBef>
                <a:spcPts val="0"/>
              </a:spcBef>
              <a:spcAft>
                <a:spcPts val="0"/>
              </a:spcAft>
              <a:buNone/>
            </a:pPr>
            <a:r>
              <a:rPr lang="en" sz="1000">
                <a:solidFill>
                  <a:srgbClr val="222222"/>
                </a:solidFill>
                <a:highlight>
                  <a:srgbClr val="FFFFFF"/>
                </a:highlight>
              </a:rPr>
              <a:t>Géron, Aurélien. </a:t>
            </a:r>
            <a:r>
              <a:rPr i="1" lang="en" sz="1000">
                <a:solidFill>
                  <a:srgbClr val="222222"/>
                </a:solidFill>
                <a:highlight>
                  <a:srgbClr val="FFFFFF"/>
                </a:highlight>
              </a:rPr>
              <a:t>Hands-on machine learning with Scikit-Learn and TensorFlow: concepts, tools, and techniques to build intelligent systems</a:t>
            </a:r>
            <a:r>
              <a:rPr lang="en" sz="1000">
                <a:solidFill>
                  <a:srgbClr val="222222"/>
                </a:solidFill>
                <a:highlight>
                  <a:srgbClr val="FFFFFF"/>
                </a:highlight>
              </a:rPr>
              <a:t>. " O'Reilly Media, Inc.", 2017.</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39"/>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380" name="Google Shape;380;p39"/>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381" name="Google Shape;381;p39"/>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382" name="Google Shape;382;p39"/>
          <p:cNvPicPr preferRelativeResize="0"/>
          <p:nvPr/>
        </p:nvPicPr>
        <p:blipFill>
          <a:blip r:embed="rId5">
            <a:alphaModFix/>
          </a:blip>
          <a:stretch>
            <a:fillRect/>
          </a:stretch>
        </p:blipFill>
        <p:spPr>
          <a:xfrm>
            <a:off x="1453238" y="1349550"/>
            <a:ext cx="6456830" cy="3560225"/>
          </a:xfrm>
          <a:prstGeom prst="rect">
            <a:avLst/>
          </a:prstGeom>
          <a:noFill/>
          <a:ln>
            <a:noFill/>
          </a:ln>
        </p:spPr>
      </p:pic>
      <p:sp>
        <p:nvSpPr>
          <p:cNvPr id="383" name="Google Shape;383;p39"/>
          <p:cNvSpPr txBox="1"/>
          <p:nvPr>
            <p:ph type="title"/>
          </p:nvPr>
        </p:nvSpPr>
        <p:spPr>
          <a:xfrm>
            <a:off x="1362175" y="149875"/>
            <a:ext cx="6689400" cy="828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Comparison</a:t>
            </a:r>
            <a:endParaRPr/>
          </a:p>
          <a:p>
            <a:pPr indent="0" lvl="0" marL="0" rtl="0" algn="ctr">
              <a:lnSpc>
                <a:spcPct val="115000"/>
              </a:lnSpc>
              <a:spcBef>
                <a:spcPts val="0"/>
              </a:spcBef>
              <a:spcAft>
                <a:spcPts val="0"/>
              </a:spcAft>
              <a:buNone/>
            </a:pPr>
            <a:r>
              <a:rPr lang="en" sz="1800">
                <a:solidFill>
                  <a:srgbClr val="666666"/>
                </a:solidFill>
              </a:rPr>
              <a:t>Batch vs Stochastic vs Mini-batch</a:t>
            </a:r>
            <a:endParaRPr sz="1800">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Gradient Descent or Newton’s Method?</a:t>
            </a:r>
            <a:endParaRPr/>
          </a:p>
        </p:txBody>
      </p:sp>
      <p:pic>
        <p:nvPicPr>
          <p:cNvPr id="389" name="Google Shape;389;p40"/>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390" name="Google Shape;390;p40"/>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391" name="Google Shape;391;p40"/>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392" name="Google Shape;392;p40"/>
          <p:cNvSpPr txBox="1"/>
          <p:nvPr/>
        </p:nvSpPr>
        <p:spPr>
          <a:xfrm>
            <a:off x="0" y="4324200"/>
            <a:ext cx="9144000" cy="76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5"/>
              </a:rPr>
              <a:t>https://stats.stackexchange.com/questions/253632/why-is-newtons-method-not-widely-used-in-machine-learning</a:t>
            </a:r>
            <a:endParaRPr sz="1200">
              <a:solidFill>
                <a:schemeClr val="dk1"/>
              </a:solidFill>
            </a:endParaRPr>
          </a:p>
          <a:p>
            <a:pPr indent="0" lvl="0" marL="0" rtl="0" algn="l">
              <a:spcBef>
                <a:spcPts val="0"/>
              </a:spcBef>
              <a:spcAft>
                <a:spcPts val="0"/>
              </a:spcAft>
              <a:buNone/>
            </a:pPr>
            <a:r>
              <a:rPr lang="en" sz="1200" u="sng">
                <a:solidFill>
                  <a:schemeClr val="hlink"/>
                </a:solidFill>
                <a:hlinkClick r:id="rId6"/>
              </a:rPr>
              <a:t>https://math.stackexchange.com/questions/609680/newtons-method-intuition</a:t>
            </a:r>
            <a:endParaRPr sz="1200">
              <a:solidFill>
                <a:schemeClr val="dk1"/>
              </a:solidFill>
            </a:endParaRPr>
          </a:p>
          <a:p>
            <a:pPr indent="0" lvl="0" marL="0" rtl="0" algn="l">
              <a:spcBef>
                <a:spcPts val="0"/>
              </a:spcBef>
              <a:spcAft>
                <a:spcPts val="0"/>
              </a:spcAft>
              <a:buNone/>
            </a:pPr>
            <a:r>
              <a:rPr lang="en" sz="1200" u="sng">
                <a:solidFill>
                  <a:schemeClr val="hlink"/>
                </a:solidFill>
                <a:hlinkClick r:id="rId7"/>
              </a:rPr>
              <a:t>https://thelaziestprogrammer.com/sharrington/math-of-machine-learning/solving-logreg-newtons-method</a:t>
            </a:r>
            <a:endParaRPr sz="1200">
              <a:solidFill>
                <a:schemeClr val="dk1"/>
              </a:solidFill>
            </a:endParaRPr>
          </a:p>
          <a:p>
            <a:pPr indent="0" lvl="0" marL="0" rtl="0" algn="l">
              <a:spcBef>
                <a:spcPts val="0"/>
              </a:spcBef>
              <a:spcAft>
                <a:spcPts val="0"/>
              </a:spcAft>
              <a:buNone/>
            </a:pPr>
            <a:r>
              <a:rPr lang="en" sz="1200">
                <a:solidFill>
                  <a:schemeClr val="dk1"/>
                </a:solidFill>
              </a:rPr>
              <a:t>h</a:t>
            </a:r>
            <a:r>
              <a:rPr lang="en" sz="1200" u="sng">
                <a:solidFill>
                  <a:schemeClr val="hlink"/>
                </a:solidFill>
                <a:hlinkClick r:id="rId8"/>
              </a:rPr>
              <a:t>ttps://web.archive.org/web/20151122203025/http://www.cs.colostate.edu/~anderson/cs545/Lectures/week6day2/week6day2.pdf</a:t>
            </a:r>
            <a:endParaRPr/>
          </a:p>
        </p:txBody>
      </p:sp>
      <p:pic>
        <p:nvPicPr>
          <p:cNvPr id="393" name="Google Shape;393;p40"/>
          <p:cNvPicPr preferRelativeResize="0"/>
          <p:nvPr/>
        </p:nvPicPr>
        <p:blipFill rotWithShape="1">
          <a:blip r:embed="rId9">
            <a:alphaModFix/>
          </a:blip>
          <a:srcRect b="47242" l="0" r="0" t="8844"/>
          <a:stretch/>
        </p:blipFill>
        <p:spPr>
          <a:xfrm>
            <a:off x="498013" y="1253851"/>
            <a:ext cx="8048124" cy="309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Gradient Descent or Newton’s Method?</a:t>
            </a:r>
            <a:endParaRPr/>
          </a:p>
        </p:txBody>
      </p:sp>
      <p:pic>
        <p:nvPicPr>
          <p:cNvPr id="399" name="Google Shape;399;p41"/>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400" name="Google Shape;400;p41"/>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401" name="Google Shape;401;p41"/>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402" name="Google Shape;402;p41"/>
          <p:cNvPicPr preferRelativeResize="0"/>
          <p:nvPr/>
        </p:nvPicPr>
        <p:blipFill rotWithShape="1">
          <a:blip r:embed="rId5">
            <a:alphaModFix/>
          </a:blip>
          <a:srcRect b="0" l="0" r="0" t="54056"/>
          <a:stretch/>
        </p:blipFill>
        <p:spPr>
          <a:xfrm>
            <a:off x="499950" y="1193425"/>
            <a:ext cx="7999676" cy="3215925"/>
          </a:xfrm>
          <a:prstGeom prst="rect">
            <a:avLst/>
          </a:prstGeom>
          <a:noFill/>
          <a:ln>
            <a:noFill/>
          </a:ln>
        </p:spPr>
      </p:pic>
      <p:sp>
        <p:nvSpPr>
          <p:cNvPr id="403" name="Google Shape;403;p41"/>
          <p:cNvSpPr txBox="1"/>
          <p:nvPr/>
        </p:nvSpPr>
        <p:spPr>
          <a:xfrm>
            <a:off x="0" y="4324200"/>
            <a:ext cx="9144000" cy="76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6"/>
              </a:rPr>
              <a:t>https://stats.stackexchange.com/questions/253632/why-is-newtons-method-not-widely-used-in-machine-learning</a:t>
            </a:r>
            <a:endParaRPr sz="1200">
              <a:solidFill>
                <a:schemeClr val="dk1"/>
              </a:solidFill>
            </a:endParaRPr>
          </a:p>
          <a:p>
            <a:pPr indent="0" lvl="0" marL="0" rtl="0" algn="l">
              <a:spcBef>
                <a:spcPts val="0"/>
              </a:spcBef>
              <a:spcAft>
                <a:spcPts val="0"/>
              </a:spcAft>
              <a:buNone/>
            </a:pPr>
            <a:r>
              <a:rPr lang="en" sz="1200" u="sng">
                <a:solidFill>
                  <a:schemeClr val="hlink"/>
                </a:solidFill>
                <a:hlinkClick r:id="rId7"/>
              </a:rPr>
              <a:t>https://math.stackexchange.com/questions/609680/newtons-method-intuition</a:t>
            </a:r>
            <a:endParaRPr sz="1200">
              <a:solidFill>
                <a:schemeClr val="dk1"/>
              </a:solidFill>
            </a:endParaRPr>
          </a:p>
          <a:p>
            <a:pPr indent="0" lvl="0" marL="0" rtl="0" algn="l">
              <a:spcBef>
                <a:spcPts val="0"/>
              </a:spcBef>
              <a:spcAft>
                <a:spcPts val="0"/>
              </a:spcAft>
              <a:buNone/>
            </a:pPr>
            <a:r>
              <a:rPr lang="en" sz="1200" u="sng">
                <a:solidFill>
                  <a:schemeClr val="hlink"/>
                </a:solidFill>
                <a:hlinkClick r:id="rId8"/>
              </a:rPr>
              <a:t>https://thelaziestprogrammer.com/sharrington/math-of-machine-learning/solving-logreg-newtons-method</a:t>
            </a:r>
            <a:endParaRPr sz="1200">
              <a:solidFill>
                <a:schemeClr val="dk1"/>
              </a:solidFill>
            </a:endParaRPr>
          </a:p>
          <a:p>
            <a:pPr indent="0" lvl="0" marL="0" rtl="0" algn="l">
              <a:spcBef>
                <a:spcPts val="0"/>
              </a:spcBef>
              <a:spcAft>
                <a:spcPts val="0"/>
              </a:spcAft>
              <a:buNone/>
            </a:pPr>
            <a:r>
              <a:rPr lang="en" sz="1200">
                <a:solidFill>
                  <a:schemeClr val="dk1"/>
                </a:solidFill>
              </a:rPr>
              <a:t>h</a:t>
            </a:r>
            <a:r>
              <a:rPr lang="en" sz="1200" u="sng">
                <a:solidFill>
                  <a:schemeClr val="hlink"/>
                </a:solidFill>
                <a:hlinkClick r:id="rId9"/>
              </a:rPr>
              <a:t>ttps://web.archive.org/web/20151122203025/http://www.cs.colostate.edu/~anderson/cs545/Lectures/week6day2/week6day2.pdf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Reminders</a:t>
            </a:r>
            <a:endParaRPr/>
          </a:p>
        </p:txBody>
      </p:sp>
      <p:sp>
        <p:nvSpPr>
          <p:cNvPr id="72" name="Google Shape;72;p15"/>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Homework 1 released on CCLE, due on 23:59 pm, Oct 19 (next Friday)</a:t>
            </a:r>
            <a:endParaRPr/>
          </a:p>
          <a:p>
            <a:pPr indent="-317500" lvl="1" marL="914400" rtl="0" algn="l">
              <a:spcBef>
                <a:spcPts val="0"/>
              </a:spcBef>
              <a:spcAft>
                <a:spcPts val="0"/>
              </a:spcAft>
              <a:buSzPts val="1400"/>
              <a:buChar char="○"/>
            </a:pPr>
            <a:r>
              <a:rPr lang="en"/>
              <a:t>Programming questions about linear/logistic regression</a:t>
            </a:r>
            <a:endParaRPr/>
          </a:p>
          <a:p>
            <a:pPr indent="-317500" lvl="1" marL="914400" rtl="0" algn="l">
              <a:spcBef>
                <a:spcPts val="0"/>
              </a:spcBef>
              <a:spcAft>
                <a:spcPts val="0"/>
              </a:spcAft>
              <a:buSzPts val="1400"/>
              <a:buChar char="○"/>
            </a:pPr>
            <a:r>
              <a:rPr lang="en"/>
              <a:t>Submit code and report together!</a:t>
            </a:r>
            <a:endParaRPr/>
          </a:p>
          <a:p>
            <a:pPr indent="-342900" lvl="0" marL="457200" rtl="0" algn="l">
              <a:spcBef>
                <a:spcPts val="1000"/>
              </a:spcBef>
              <a:spcAft>
                <a:spcPts val="0"/>
              </a:spcAft>
              <a:buSzPts val="1800"/>
              <a:buChar char="●"/>
            </a:pPr>
            <a:r>
              <a:rPr lang="en"/>
              <a:t>Course project released on Kaggle</a:t>
            </a:r>
            <a:endParaRPr/>
          </a:p>
          <a:p>
            <a:pPr indent="-317500" lvl="1" marL="914400" rtl="0" algn="l">
              <a:spcBef>
                <a:spcPts val="0"/>
              </a:spcBef>
              <a:spcAft>
                <a:spcPts val="0"/>
              </a:spcAft>
              <a:buSzPts val="1400"/>
              <a:buChar char="○"/>
            </a:pPr>
            <a:r>
              <a:rPr lang="en"/>
              <a:t>Website: </a:t>
            </a:r>
            <a:r>
              <a:rPr lang="en" u="sng">
                <a:solidFill>
                  <a:schemeClr val="hlink"/>
                </a:solidFill>
                <a:hlinkClick r:id="rId3"/>
              </a:rPr>
              <a:t>https://www.kaggle.com/c/yelpratingprediction</a:t>
            </a:r>
            <a:endParaRPr/>
          </a:p>
          <a:p>
            <a:pPr indent="-317500" lvl="1" marL="914400" rtl="0" algn="l">
              <a:spcBef>
                <a:spcPts val="0"/>
              </a:spcBef>
              <a:spcAft>
                <a:spcPts val="0"/>
              </a:spcAft>
              <a:buSzPts val="1400"/>
              <a:buChar char="○"/>
            </a:pPr>
            <a:r>
              <a:rPr lang="en"/>
              <a:t>Team Sign-up: </a:t>
            </a:r>
            <a:r>
              <a:rPr lang="en" sz="1200" u="sng">
                <a:solidFill>
                  <a:srgbClr val="3C7CC0"/>
                </a:solidFill>
                <a:highlight>
                  <a:srgbClr val="FFFFFF"/>
                </a:highlight>
                <a:hlinkClick r:id="rId4"/>
              </a:rPr>
              <a:t>https://docs.google.com/spreadsheets/d/1psDqf4yTienkOrcI6vJd0BigHRlyCBlRjk6Uf7ki2-M/edit?usp=sharing</a:t>
            </a:r>
            <a:endParaRPr sz="1200"/>
          </a:p>
          <a:p>
            <a:pPr indent="-317500" lvl="1" marL="914400" rtl="0" algn="l">
              <a:spcBef>
                <a:spcPts val="0"/>
              </a:spcBef>
              <a:spcAft>
                <a:spcPts val="0"/>
              </a:spcAft>
              <a:buSzPts val="1400"/>
              <a:buChar char="○"/>
            </a:pPr>
            <a:r>
              <a:rPr lang="en"/>
              <a:t>Important date: Nov.5 - Midterm report, Dec. 9 - Final report</a:t>
            </a:r>
            <a:endParaRPr/>
          </a:p>
          <a:p>
            <a:pPr indent="-317500" lvl="1" marL="914400" rtl="0" algn="l">
              <a:spcBef>
                <a:spcPts val="1000"/>
              </a:spcBef>
              <a:spcAft>
                <a:spcPts val="0"/>
              </a:spcAft>
              <a:buClr>
                <a:srgbClr val="FF0000"/>
              </a:buClr>
              <a:buSzPts val="1400"/>
              <a:buChar char="○"/>
            </a:pPr>
            <a:r>
              <a:rPr lang="en">
                <a:solidFill>
                  <a:srgbClr val="FF0000"/>
                </a:solidFill>
              </a:rPr>
              <a:t>Anyone still do not have a team?</a:t>
            </a:r>
            <a:endParaRPr>
              <a:solidFill>
                <a:srgbClr val="FF0000"/>
              </a:solidFill>
            </a:endParaRPr>
          </a:p>
          <a:p>
            <a:pPr indent="-342900" lvl="0" marL="457200" rtl="0" algn="l">
              <a:spcBef>
                <a:spcPts val="1000"/>
              </a:spcBef>
              <a:spcAft>
                <a:spcPts val="0"/>
              </a:spcAft>
              <a:buSzPts val="1800"/>
              <a:buChar char="●"/>
            </a:pPr>
            <a:r>
              <a:rPr lang="en"/>
              <a:t>Join Piazza!</a:t>
            </a:r>
            <a:endParaRPr/>
          </a:p>
          <a:p>
            <a:pPr indent="-317500" lvl="1" marL="914400" rtl="0" algn="l">
              <a:spcBef>
                <a:spcPts val="0"/>
              </a:spcBef>
              <a:spcAft>
                <a:spcPts val="0"/>
              </a:spcAft>
              <a:buSzPts val="1400"/>
              <a:buChar char="○"/>
            </a:pPr>
            <a:r>
              <a:rPr lang="en" u="sng">
                <a:solidFill>
                  <a:schemeClr val="hlink"/>
                </a:solidFill>
                <a:hlinkClick r:id="rId5"/>
              </a:rPr>
              <a:t>https://piazza.com/ucla/fall2018/cs145/home</a:t>
            </a:r>
            <a:endParaRPr/>
          </a:p>
        </p:txBody>
      </p:sp>
      <p:pic>
        <p:nvPicPr>
          <p:cNvPr id="73" name="Google Shape;73;p15"/>
          <p:cNvPicPr preferRelativeResize="0"/>
          <p:nvPr/>
        </p:nvPicPr>
        <p:blipFill>
          <a:blip r:embed="rId6">
            <a:alphaModFix/>
          </a:blip>
          <a:stretch>
            <a:fillRect/>
          </a:stretch>
        </p:blipFill>
        <p:spPr>
          <a:xfrm>
            <a:off x="8259600" y="347124"/>
            <a:ext cx="572700" cy="572700"/>
          </a:xfrm>
          <a:prstGeom prst="rect">
            <a:avLst/>
          </a:prstGeom>
          <a:noFill/>
          <a:ln>
            <a:noFill/>
          </a:ln>
        </p:spPr>
      </p:pic>
      <p:pic>
        <p:nvPicPr>
          <p:cNvPr id="74" name="Google Shape;74;p15"/>
          <p:cNvPicPr preferRelativeResize="0"/>
          <p:nvPr/>
        </p:nvPicPr>
        <p:blipFill>
          <a:blip r:embed="rId7">
            <a:alphaModFix/>
          </a:blip>
          <a:stretch>
            <a:fillRect/>
          </a:stretch>
        </p:blipFill>
        <p:spPr>
          <a:xfrm>
            <a:off x="311700" y="433362"/>
            <a:ext cx="1050476" cy="349800"/>
          </a:xfrm>
          <a:prstGeom prst="rect">
            <a:avLst/>
          </a:prstGeom>
          <a:noFill/>
          <a:ln>
            <a:noFill/>
          </a:ln>
        </p:spPr>
      </p:pic>
      <p:cxnSp>
        <p:nvCxnSpPr>
          <p:cNvPr id="75" name="Google Shape;75;p15"/>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2"/>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Example Question</a:t>
            </a:r>
            <a:endParaRPr/>
          </a:p>
        </p:txBody>
      </p:sp>
      <p:sp>
        <p:nvSpPr>
          <p:cNvPr id="409" name="Google Shape;409;p42"/>
          <p:cNvSpPr txBox="1"/>
          <p:nvPr>
            <p:ph idx="1" type="body"/>
          </p:nvPr>
        </p:nvSpPr>
        <p:spPr>
          <a:xfrm>
            <a:off x="311700" y="1281425"/>
            <a:ext cx="4786200" cy="3605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We are given a data set consisting of the following experiment. Well, the dataset is a little bit small. (O_o)</a:t>
            </a:r>
            <a:endParaRPr sz="1400">
              <a:solidFill>
                <a:srgbClr val="000000"/>
              </a:solidFill>
            </a:endParaRPr>
          </a:p>
          <a:p>
            <a:pPr indent="0" lvl="0" marL="0" rtl="0" algn="just">
              <a:spcBef>
                <a:spcPts val="1600"/>
              </a:spcBef>
              <a:spcAft>
                <a:spcPts val="0"/>
              </a:spcAft>
              <a:buNone/>
            </a:pPr>
            <a:r>
              <a:rPr lang="en" sz="1400">
                <a:solidFill>
                  <a:srgbClr val="000000"/>
                </a:solidFill>
              </a:rPr>
              <a:t>The height and weight of 3 people were recorded at the beginning of each person’s 65th birthday. At exactly one year after each person’s 65th birthday the vital status was recorded to be either alive or deceased. </a:t>
            </a:r>
            <a:endParaRPr sz="1400">
              <a:solidFill>
                <a:srgbClr val="000000"/>
              </a:solidFill>
            </a:endParaRPr>
          </a:p>
          <a:p>
            <a:pPr indent="0" lvl="0" marL="0" rtl="0" algn="just">
              <a:spcBef>
                <a:spcPts val="1600"/>
              </a:spcBef>
              <a:spcAft>
                <a:spcPts val="0"/>
              </a:spcAft>
              <a:buNone/>
            </a:pPr>
            <a:r>
              <a:rPr lang="en" sz="1400">
                <a:solidFill>
                  <a:srgbClr val="000000"/>
                </a:solidFill>
              </a:rPr>
              <a:t>Our end goal is to use logistic regression to predict the probability that a person’s life expectancy is at least 66 years given their age of 65, initial vital status of alive, height, and weight (but we won’t go that far here). </a:t>
            </a:r>
            <a:endParaRPr sz="1400">
              <a:solidFill>
                <a:srgbClr val="000000"/>
              </a:solidFill>
            </a:endParaRPr>
          </a:p>
          <a:p>
            <a:pPr indent="0" lvl="0" marL="0" rtl="0" algn="just">
              <a:spcBef>
                <a:spcPts val="1600"/>
              </a:spcBef>
              <a:spcAft>
                <a:spcPts val="1600"/>
              </a:spcAft>
              <a:buClr>
                <a:srgbClr val="000000"/>
              </a:buClr>
              <a:buSzPts val="1100"/>
              <a:buFont typeface="Arial"/>
              <a:buNone/>
            </a:pPr>
            <a:r>
              <a:rPr lang="en" sz="1400">
                <a:solidFill>
                  <a:srgbClr val="000000"/>
                </a:solidFill>
              </a:rPr>
              <a:t>The data is given in the following table on the right.</a:t>
            </a:r>
            <a:endParaRPr>
              <a:solidFill>
                <a:srgbClr val="000000"/>
              </a:solidFill>
            </a:endParaRPr>
          </a:p>
        </p:txBody>
      </p:sp>
      <p:pic>
        <p:nvPicPr>
          <p:cNvPr id="410" name="Google Shape;410;p42"/>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411" name="Google Shape;411;p42"/>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412" name="Google Shape;412;p42"/>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413" name="Google Shape;413;p42"/>
          <p:cNvGraphicFramePr/>
          <p:nvPr/>
        </p:nvGraphicFramePr>
        <p:xfrm>
          <a:off x="5330888" y="2148350"/>
          <a:ext cx="3000000" cy="3000000"/>
        </p:xfrm>
        <a:graphic>
          <a:graphicData uri="http://schemas.openxmlformats.org/drawingml/2006/table">
            <a:tbl>
              <a:tblPr>
                <a:noFill/>
                <a:tableStyleId>{77204C45-43F5-42DF-B1C8-55ECFAB389F0}</a:tableStyleId>
              </a:tblPr>
              <a:tblGrid>
                <a:gridCol w="1193000"/>
                <a:gridCol w="1193000"/>
                <a:gridCol w="1193000"/>
              </a:tblGrid>
              <a:tr h="346475">
                <a:tc>
                  <a:txBody>
                    <a:bodyPr>
                      <a:noAutofit/>
                    </a:bodyPr>
                    <a:lstStyle/>
                    <a:p>
                      <a:pPr indent="0" lvl="0" marL="0" rtl="0" algn="ctr">
                        <a:spcBef>
                          <a:spcPts val="0"/>
                        </a:spcBef>
                        <a:spcAft>
                          <a:spcPts val="0"/>
                        </a:spcAft>
                        <a:buNone/>
                      </a:pPr>
                      <a:r>
                        <a:rPr b="1" lang="en" sz="1200"/>
                        <a:t>Height</a:t>
                      </a:r>
                      <a:endParaRPr b="1" sz="1200"/>
                    </a:p>
                    <a:p>
                      <a:pPr indent="0" lvl="0" marL="0" rtl="0" algn="ctr">
                        <a:spcBef>
                          <a:spcPts val="0"/>
                        </a:spcBef>
                        <a:spcAft>
                          <a:spcPts val="0"/>
                        </a:spcAft>
                        <a:buNone/>
                      </a:pPr>
                      <a:r>
                        <a:rPr b="1" lang="en" sz="1200"/>
                        <a:t>(inches)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Weight</a:t>
                      </a:r>
                      <a:endParaRPr b="1" sz="1200"/>
                    </a:p>
                    <a:p>
                      <a:pPr indent="0" lvl="0" marL="0" rtl="0" algn="ctr">
                        <a:spcBef>
                          <a:spcPts val="0"/>
                        </a:spcBef>
                        <a:spcAft>
                          <a:spcPts val="0"/>
                        </a:spcAft>
                        <a:buNone/>
                      </a:pPr>
                      <a:r>
                        <a:rPr b="1" lang="en" sz="1200"/>
                        <a:t>(lbs)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Vital Status</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60</a:t>
                      </a:r>
                      <a:endParaRPr sz="1200"/>
                    </a:p>
                  </a:txBody>
                  <a:tcPr marT="91425" marB="91425" marR="91425" marL="91425"/>
                </a:tc>
                <a:tc>
                  <a:txBody>
                    <a:bodyPr>
                      <a:noAutofit/>
                    </a:bodyPr>
                    <a:lstStyle/>
                    <a:p>
                      <a:pPr indent="0" lvl="0" marL="0" rtl="0" algn="ctr">
                        <a:spcBef>
                          <a:spcPts val="0"/>
                        </a:spcBef>
                        <a:spcAft>
                          <a:spcPts val="0"/>
                        </a:spcAft>
                        <a:buNone/>
                      </a:pPr>
                      <a:r>
                        <a:rPr lang="en" sz="1200"/>
                        <a:t>155</a:t>
                      </a:r>
                      <a:endParaRPr sz="1200"/>
                    </a:p>
                  </a:txBody>
                  <a:tcPr marT="91425" marB="91425" marR="91425" marL="91425"/>
                </a:tc>
                <a:tc>
                  <a:txBody>
                    <a:bodyPr>
                      <a:noAutofit/>
                    </a:bodyPr>
                    <a:lstStyle/>
                    <a:p>
                      <a:pPr indent="0" lvl="0" marL="0" rtl="0" algn="ctr">
                        <a:spcBef>
                          <a:spcPts val="0"/>
                        </a:spcBef>
                        <a:spcAft>
                          <a:spcPts val="0"/>
                        </a:spcAft>
                        <a:buNone/>
                      </a:pPr>
                      <a:r>
                        <a:rPr lang="en" sz="1200"/>
                        <a:t>Deceased</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64</a:t>
                      </a:r>
                      <a:endParaRPr sz="1200"/>
                    </a:p>
                  </a:txBody>
                  <a:tcPr marT="91425" marB="91425" marR="91425" marL="91425"/>
                </a:tc>
                <a:tc>
                  <a:txBody>
                    <a:bodyPr>
                      <a:noAutofit/>
                    </a:bodyPr>
                    <a:lstStyle/>
                    <a:p>
                      <a:pPr indent="0" lvl="0" marL="0" rtl="0" algn="ctr">
                        <a:spcBef>
                          <a:spcPts val="0"/>
                        </a:spcBef>
                        <a:spcAft>
                          <a:spcPts val="0"/>
                        </a:spcAft>
                        <a:buNone/>
                      </a:pPr>
                      <a:r>
                        <a:rPr lang="en" sz="1200"/>
                        <a:t>135</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73</a:t>
                      </a:r>
                      <a:endParaRPr sz="1200"/>
                    </a:p>
                  </a:txBody>
                  <a:tcPr marT="91425" marB="91425" marR="91425" marL="91425"/>
                </a:tc>
                <a:tc>
                  <a:txBody>
                    <a:bodyPr>
                      <a:noAutofit/>
                    </a:bodyPr>
                    <a:lstStyle/>
                    <a:p>
                      <a:pPr indent="0" lvl="0" marL="0" rtl="0" algn="ctr">
                        <a:spcBef>
                          <a:spcPts val="0"/>
                        </a:spcBef>
                        <a:spcAft>
                          <a:spcPts val="0"/>
                        </a:spcAft>
                        <a:buNone/>
                      </a:pPr>
                      <a:r>
                        <a:rPr lang="en" sz="1200"/>
                        <a:t>17</a:t>
                      </a:r>
                      <a:r>
                        <a:rPr lang="en" sz="1200"/>
                        <a:t>0</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3"/>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Example Question</a:t>
            </a:r>
            <a:endParaRPr/>
          </a:p>
        </p:txBody>
      </p:sp>
      <p:sp>
        <p:nvSpPr>
          <p:cNvPr id="419" name="Google Shape;419;p43"/>
          <p:cNvSpPr txBox="1"/>
          <p:nvPr>
            <p:ph idx="1" type="body"/>
          </p:nvPr>
        </p:nvSpPr>
        <p:spPr>
          <a:xfrm>
            <a:off x="311700" y="1281425"/>
            <a:ext cx="4786200" cy="3605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 sz="1400">
                <a:solidFill>
                  <a:srgbClr val="000000"/>
                </a:solidFill>
              </a:rPr>
              <a:t>Step 1: State the log-likelihood function.</a:t>
            </a:r>
            <a:endParaRPr b="1">
              <a:solidFill>
                <a:srgbClr val="000000"/>
              </a:solidFill>
            </a:endParaRPr>
          </a:p>
        </p:txBody>
      </p:sp>
      <p:pic>
        <p:nvPicPr>
          <p:cNvPr id="420" name="Google Shape;420;p43"/>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421" name="Google Shape;421;p43"/>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422" name="Google Shape;422;p43"/>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423" name="Google Shape;423;p43"/>
          <p:cNvGraphicFramePr/>
          <p:nvPr/>
        </p:nvGraphicFramePr>
        <p:xfrm>
          <a:off x="5330888" y="2148350"/>
          <a:ext cx="3000000" cy="3000000"/>
        </p:xfrm>
        <a:graphic>
          <a:graphicData uri="http://schemas.openxmlformats.org/drawingml/2006/table">
            <a:tbl>
              <a:tblPr>
                <a:noFill/>
                <a:tableStyleId>{77204C45-43F5-42DF-B1C8-55ECFAB389F0}</a:tableStyleId>
              </a:tblPr>
              <a:tblGrid>
                <a:gridCol w="1193000"/>
                <a:gridCol w="1193000"/>
                <a:gridCol w="1193000"/>
              </a:tblGrid>
              <a:tr h="346475">
                <a:tc>
                  <a:txBody>
                    <a:bodyPr>
                      <a:noAutofit/>
                    </a:bodyPr>
                    <a:lstStyle/>
                    <a:p>
                      <a:pPr indent="0" lvl="0" marL="0" rtl="0" algn="ctr">
                        <a:spcBef>
                          <a:spcPts val="0"/>
                        </a:spcBef>
                        <a:spcAft>
                          <a:spcPts val="0"/>
                        </a:spcAft>
                        <a:buNone/>
                      </a:pPr>
                      <a:r>
                        <a:rPr b="1" lang="en" sz="1200"/>
                        <a:t>Height</a:t>
                      </a:r>
                      <a:endParaRPr b="1" sz="1200"/>
                    </a:p>
                    <a:p>
                      <a:pPr indent="0" lvl="0" marL="0" rtl="0" algn="ctr">
                        <a:spcBef>
                          <a:spcPts val="0"/>
                        </a:spcBef>
                        <a:spcAft>
                          <a:spcPts val="0"/>
                        </a:spcAft>
                        <a:buNone/>
                      </a:pPr>
                      <a:r>
                        <a:rPr b="1" lang="en" sz="1200"/>
                        <a:t>(inches)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Weight</a:t>
                      </a:r>
                      <a:endParaRPr b="1" sz="1200"/>
                    </a:p>
                    <a:p>
                      <a:pPr indent="0" lvl="0" marL="0" rtl="0" algn="ctr">
                        <a:spcBef>
                          <a:spcPts val="0"/>
                        </a:spcBef>
                        <a:spcAft>
                          <a:spcPts val="0"/>
                        </a:spcAft>
                        <a:buNone/>
                      </a:pPr>
                      <a:r>
                        <a:rPr b="1" lang="en" sz="1200"/>
                        <a:t>(lbs)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solidFill>
                            <a:schemeClr val="dk1"/>
                          </a:solidFill>
                        </a:rPr>
                        <a:t>Vital Status</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60</a:t>
                      </a:r>
                      <a:endParaRPr sz="1200"/>
                    </a:p>
                  </a:txBody>
                  <a:tcPr marT="91425" marB="91425" marR="91425" marL="91425"/>
                </a:tc>
                <a:tc>
                  <a:txBody>
                    <a:bodyPr>
                      <a:noAutofit/>
                    </a:bodyPr>
                    <a:lstStyle/>
                    <a:p>
                      <a:pPr indent="0" lvl="0" marL="0" rtl="0" algn="ctr">
                        <a:spcBef>
                          <a:spcPts val="0"/>
                        </a:spcBef>
                        <a:spcAft>
                          <a:spcPts val="0"/>
                        </a:spcAft>
                        <a:buNone/>
                      </a:pPr>
                      <a:r>
                        <a:rPr lang="en" sz="1200"/>
                        <a:t>155</a:t>
                      </a:r>
                      <a:endParaRPr sz="1200"/>
                    </a:p>
                  </a:txBody>
                  <a:tcPr marT="91425" marB="91425" marR="91425" marL="91425"/>
                </a:tc>
                <a:tc>
                  <a:txBody>
                    <a:bodyPr>
                      <a:noAutofit/>
                    </a:bodyPr>
                    <a:lstStyle/>
                    <a:p>
                      <a:pPr indent="0" lvl="0" marL="0" rtl="0" algn="ctr">
                        <a:spcBef>
                          <a:spcPts val="0"/>
                        </a:spcBef>
                        <a:spcAft>
                          <a:spcPts val="0"/>
                        </a:spcAft>
                        <a:buNone/>
                      </a:pPr>
                      <a:r>
                        <a:rPr lang="en" sz="1200"/>
                        <a:t>Deceased</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64</a:t>
                      </a:r>
                      <a:endParaRPr sz="1200"/>
                    </a:p>
                  </a:txBody>
                  <a:tcPr marT="91425" marB="91425" marR="91425" marL="91425"/>
                </a:tc>
                <a:tc>
                  <a:txBody>
                    <a:bodyPr>
                      <a:noAutofit/>
                    </a:bodyPr>
                    <a:lstStyle/>
                    <a:p>
                      <a:pPr indent="0" lvl="0" marL="0" rtl="0" algn="ctr">
                        <a:spcBef>
                          <a:spcPts val="0"/>
                        </a:spcBef>
                        <a:spcAft>
                          <a:spcPts val="0"/>
                        </a:spcAft>
                        <a:buNone/>
                      </a:pPr>
                      <a:r>
                        <a:rPr lang="en" sz="1200"/>
                        <a:t>135</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73</a:t>
                      </a:r>
                      <a:endParaRPr sz="1200"/>
                    </a:p>
                  </a:txBody>
                  <a:tcPr marT="91425" marB="91425" marR="91425" marL="91425"/>
                </a:tc>
                <a:tc>
                  <a:txBody>
                    <a:bodyPr>
                      <a:noAutofit/>
                    </a:bodyPr>
                    <a:lstStyle/>
                    <a:p>
                      <a:pPr indent="0" lvl="0" marL="0" rtl="0" algn="ctr">
                        <a:spcBef>
                          <a:spcPts val="0"/>
                        </a:spcBef>
                        <a:spcAft>
                          <a:spcPts val="0"/>
                        </a:spcAft>
                        <a:buNone/>
                      </a:pPr>
                      <a:r>
                        <a:rPr lang="en" sz="1200"/>
                        <a:t>170</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Example Question</a:t>
            </a:r>
            <a:endParaRPr/>
          </a:p>
        </p:txBody>
      </p:sp>
      <p:sp>
        <p:nvSpPr>
          <p:cNvPr id="429" name="Google Shape;429;p44"/>
          <p:cNvSpPr txBox="1"/>
          <p:nvPr>
            <p:ph idx="1" type="body"/>
          </p:nvPr>
        </p:nvSpPr>
        <p:spPr>
          <a:xfrm>
            <a:off x="311700" y="1281425"/>
            <a:ext cx="4786200" cy="3605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solidFill>
                  <a:srgbClr val="000000"/>
                </a:solidFill>
              </a:rPr>
              <a:t>Step 1: State the log-likelihood function.</a:t>
            </a:r>
            <a:endParaRPr b="1" sz="1400">
              <a:solidFill>
                <a:srgbClr val="000000"/>
              </a:solidFill>
            </a:endParaRPr>
          </a:p>
          <a:p>
            <a:pPr indent="0" lvl="0" marL="0" rtl="0" algn="just">
              <a:spcBef>
                <a:spcPts val="1600"/>
              </a:spcBef>
              <a:spcAft>
                <a:spcPts val="1600"/>
              </a:spcAft>
              <a:buNone/>
            </a:pPr>
            <a:r>
              <a:rPr lang="en" sz="1400">
                <a:solidFill>
                  <a:srgbClr val="000000"/>
                </a:solidFill>
              </a:rPr>
              <a:t>Answer:</a:t>
            </a:r>
            <a:endParaRPr sz="1400">
              <a:solidFill>
                <a:srgbClr val="000000"/>
              </a:solidFill>
            </a:endParaRPr>
          </a:p>
        </p:txBody>
      </p:sp>
      <p:pic>
        <p:nvPicPr>
          <p:cNvPr id="430" name="Google Shape;430;p44"/>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431" name="Google Shape;431;p44"/>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432" name="Google Shape;432;p44"/>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433" name="Google Shape;433;p44"/>
          <p:cNvGraphicFramePr/>
          <p:nvPr/>
        </p:nvGraphicFramePr>
        <p:xfrm>
          <a:off x="5330888" y="2148350"/>
          <a:ext cx="3000000" cy="3000000"/>
        </p:xfrm>
        <a:graphic>
          <a:graphicData uri="http://schemas.openxmlformats.org/drawingml/2006/table">
            <a:tbl>
              <a:tblPr>
                <a:noFill/>
                <a:tableStyleId>{77204C45-43F5-42DF-B1C8-55ECFAB389F0}</a:tableStyleId>
              </a:tblPr>
              <a:tblGrid>
                <a:gridCol w="1193000"/>
                <a:gridCol w="1193000"/>
                <a:gridCol w="1193000"/>
              </a:tblGrid>
              <a:tr h="346475">
                <a:tc>
                  <a:txBody>
                    <a:bodyPr>
                      <a:noAutofit/>
                    </a:bodyPr>
                    <a:lstStyle/>
                    <a:p>
                      <a:pPr indent="0" lvl="0" marL="0" rtl="0" algn="ctr">
                        <a:spcBef>
                          <a:spcPts val="0"/>
                        </a:spcBef>
                        <a:spcAft>
                          <a:spcPts val="0"/>
                        </a:spcAft>
                        <a:buNone/>
                      </a:pPr>
                      <a:r>
                        <a:rPr b="1" lang="en" sz="1200"/>
                        <a:t>Height</a:t>
                      </a:r>
                      <a:endParaRPr b="1" sz="1200"/>
                    </a:p>
                    <a:p>
                      <a:pPr indent="0" lvl="0" marL="0" rtl="0" algn="ctr">
                        <a:spcBef>
                          <a:spcPts val="0"/>
                        </a:spcBef>
                        <a:spcAft>
                          <a:spcPts val="0"/>
                        </a:spcAft>
                        <a:buNone/>
                      </a:pPr>
                      <a:r>
                        <a:rPr b="1" lang="en" sz="1200"/>
                        <a:t>(inches)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Weight</a:t>
                      </a:r>
                      <a:endParaRPr b="1" sz="1200"/>
                    </a:p>
                    <a:p>
                      <a:pPr indent="0" lvl="0" marL="0" rtl="0" algn="ctr">
                        <a:spcBef>
                          <a:spcPts val="0"/>
                        </a:spcBef>
                        <a:spcAft>
                          <a:spcPts val="0"/>
                        </a:spcAft>
                        <a:buNone/>
                      </a:pPr>
                      <a:r>
                        <a:rPr b="1" lang="en" sz="1200"/>
                        <a:t>(lbs)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solidFill>
                            <a:schemeClr val="dk1"/>
                          </a:solidFill>
                        </a:rPr>
                        <a:t>Vital Status</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60</a:t>
                      </a:r>
                      <a:endParaRPr sz="1200"/>
                    </a:p>
                  </a:txBody>
                  <a:tcPr marT="91425" marB="91425" marR="91425" marL="91425"/>
                </a:tc>
                <a:tc>
                  <a:txBody>
                    <a:bodyPr>
                      <a:noAutofit/>
                    </a:bodyPr>
                    <a:lstStyle/>
                    <a:p>
                      <a:pPr indent="0" lvl="0" marL="0" rtl="0" algn="ctr">
                        <a:spcBef>
                          <a:spcPts val="0"/>
                        </a:spcBef>
                        <a:spcAft>
                          <a:spcPts val="0"/>
                        </a:spcAft>
                        <a:buNone/>
                      </a:pPr>
                      <a:r>
                        <a:rPr lang="en" sz="1200"/>
                        <a:t>155</a:t>
                      </a:r>
                      <a:endParaRPr sz="1200"/>
                    </a:p>
                  </a:txBody>
                  <a:tcPr marT="91425" marB="91425" marR="91425" marL="91425"/>
                </a:tc>
                <a:tc>
                  <a:txBody>
                    <a:bodyPr>
                      <a:noAutofit/>
                    </a:bodyPr>
                    <a:lstStyle/>
                    <a:p>
                      <a:pPr indent="0" lvl="0" marL="0" rtl="0" algn="ctr">
                        <a:spcBef>
                          <a:spcPts val="0"/>
                        </a:spcBef>
                        <a:spcAft>
                          <a:spcPts val="0"/>
                        </a:spcAft>
                        <a:buNone/>
                      </a:pPr>
                      <a:r>
                        <a:rPr lang="en" sz="1200"/>
                        <a:t>Deceased</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64</a:t>
                      </a:r>
                      <a:endParaRPr sz="1200"/>
                    </a:p>
                  </a:txBody>
                  <a:tcPr marT="91425" marB="91425" marR="91425" marL="91425"/>
                </a:tc>
                <a:tc>
                  <a:txBody>
                    <a:bodyPr>
                      <a:noAutofit/>
                    </a:bodyPr>
                    <a:lstStyle/>
                    <a:p>
                      <a:pPr indent="0" lvl="0" marL="0" rtl="0" algn="ctr">
                        <a:spcBef>
                          <a:spcPts val="0"/>
                        </a:spcBef>
                        <a:spcAft>
                          <a:spcPts val="0"/>
                        </a:spcAft>
                        <a:buNone/>
                      </a:pPr>
                      <a:r>
                        <a:rPr lang="en" sz="1200"/>
                        <a:t>135</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73</a:t>
                      </a:r>
                      <a:endParaRPr sz="1200"/>
                    </a:p>
                  </a:txBody>
                  <a:tcPr marT="91425" marB="91425" marR="91425" marL="91425"/>
                </a:tc>
                <a:tc>
                  <a:txBody>
                    <a:bodyPr>
                      <a:noAutofit/>
                    </a:bodyPr>
                    <a:lstStyle/>
                    <a:p>
                      <a:pPr indent="0" lvl="0" marL="0" rtl="0" algn="ctr">
                        <a:spcBef>
                          <a:spcPts val="0"/>
                        </a:spcBef>
                        <a:spcAft>
                          <a:spcPts val="0"/>
                        </a:spcAft>
                        <a:buNone/>
                      </a:pPr>
                      <a:r>
                        <a:rPr lang="en" sz="1200"/>
                        <a:t>170</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bl>
          </a:graphicData>
        </a:graphic>
      </p:graphicFrame>
      <p:pic>
        <p:nvPicPr>
          <p:cNvPr id="434" name="Google Shape;434;p44"/>
          <p:cNvPicPr preferRelativeResize="0"/>
          <p:nvPr/>
        </p:nvPicPr>
        <p:blipFill>
          <a:blip r:embed="rId5">
            <a:alphaModFix/>
          </a:blip>
          <a:stretch>
            <a:fillRect/>
          </a:stretch>
        </p:blipFill>
        <p:spPr>
          <a:xfrm>
            <a:off x="178250" y="2148351"/>
            <a:ext cx="5053101" cy="2533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5"/>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Example Question</a:t>
            </a:r>
            <a:endParaRPr/>
          </a:p>
        </p:txBody>
      </p:sp>
      <p:sp>
        <p:nvSpPr>
          <p:cNvPr id="440" name="Google Shape;440;p45"/>
          <p:cNvSpPr txBox="1"/>
          <p:nvPr>
            <p:ph idx="1" type="body"/>
          </p:nvPr>
        </p:nvSpPr>
        <p:spPr>
          <a:xfrm>
            <a:off x="311700" y="1465675"/>
            <a:ext cx="4786200" cy="3421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 sz="1400">
                <a:solidFill>
                  <a:srgbClr val="000000"/>
                </a:solidFill>
              </a:rPr>
              <a:t>Step </a:t>
            </a:r>
            <a:r>
              <a:rPr b="1" lang="en" sz="1400">
                <a:solidFill>
                  <a:srgbClr val="000000"/>
                </a:solidFill>
              </a:rPr>
              <a:t>2: State the gradients for each parameter.</a:t>
            </a:r>
            <a:endParaRPr b="1">
              <a:solidFill>
                <a:srgbClr val="000000"/>
              </a:solidFill>
            </a:endParaRPr>
          </a:p>
        </p:txBody>
      </p:sp>
      <p:pic>
        <p:nvPicPr>
          <p:cNvPr id="441" name="Google Shape;441;p45"/>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442" name="Google Shape;442;p45"/>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443" name="Google Shape;443;p45"/>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444" name="Google Shape;444;p45"/>
          <p:cNvGraphicFramePr/>
          <p:nvPr/>
        </p:nvGraphicFramePr>
        <p:xfrm>
          <a:off x="5855738" y="2020900"/>
          <a:ext cx="3000000" cy="3000000"/>
        </p:xfrm>
        <a:graphic>
          <a:graphicData uri="http://schemas.openxmlformats.org/drawingml/2006/table">
            <a:tbl>
              <a:tblPr>
                <a:noFill/>
                <a:tableStyleId>{77204C45-43F5-42DF-B1C8-55ECFAB389F0}</a:tableStyleId>
              </a:tblPr>
              <a:tblGrid>
                <a:gridCol w="1045825"/>
                <a:gridCol w="1045825"/>
                <a:gridCol w="1045825"/>
              </a:tblGrid>
              <a:tr h="346475">
                <a:tc>
                  <a:txBody>
                    <a:bodyPr>
                      <a:noAutofit/>
                    </a:bodyPr>
                    <a:lstStyle/>
                    <a:p>
                      <a:pPr indent="0" lvl="0" marL="0" rtl="0" algn="ctr">
                        <a:spcBef>
                          <a:spcPts val="0"/>
                        </a:spcBef>
                        <a:spcAft>
                          <a:spcPts val="0"/>
                        </a:spcAft>
                        <a:buNone/>
                      </a:pPr>
                      <a:r>
                        <a:rPr b="1" lang="en" sz="1200"/>
                        <a:t>Height</a:t>
                      </a:r>
                      <a:endParaRPr b="1" sz="1200"/>
                    </a:p>
                    <a:p>
                      <a:pPr indent="0" lvl="0" marL="0" rtl="0" algn="ctr">
                        <a:spcBef>
                          <a:spcPts val="0"/>
                        </a:spcBef>
                        <a:spcAft>
                          <a:spcPts val="0"/>
                        </a:spcAft>
                        <a:buNone/>
                      </a:pPr>
                      <a:r>
                        <a:rPr b="1" lang="en" sz="1200"/>
                        <a:t>(inches)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Weight</a:t>
                      </a:r>
                      <a:endParaRPr b="1" sz="1200"/>
                    </a:p>
                    <a:p>
                      <a:pPr indent="0" lvl="0" marL="0" rtl="0" algn="ctr">
                        <a:spcBef>
                          <a:spcPts val="0"/>
                        </a:spcBef>
                        <a:spcAft>
                          <a:spcPts val="0"/>
                        </a:spcAft>
                        <a:buNone/>
                      </a:pPr>
                      <a:r>
                        <a:rPr b="1" lang="en" sz="1200"/>
                        <a:t>(lbs)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solidFill>
                            <a:schemeClr val="dk1"/>
                          </a:solidFill>
                        </a:rPr>
                        <a:t>Vital Status</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60</a:t>
                      </a:r>
                      <a:endParaRPr sz="1200"/>
                    </a:p>
                  </a:txBody>
                  <a:tcPr marT="91425" marB="91425" marR="91425" marL="91425"/>
                </a:tc>
                <a:tc>
                  <a:txBody>
                    <a:bodyPr>
                      <a:noAutofit/>
                    </a:bodyPr>
                    <a:lstStyle/>
                    <a:p>
                      <a:pPr indent="0" lvl="0" marL="0" rtl="0" algn="ctr">
                        <a:spcBef>
                          <a:spcPts val="0"/>
                        </a:spcBef>
                        <a:spcAft>
                          <a:spcPts val="0"/>
                        </a:spcAft>
                        <a:buNone/>
                      </a:pPr>
                      <a:r>
                        <a:rPr lang="en" sz="1200"/>
                        <a:t>155</a:t>
                      </a:r>
                      <a:endParaRPr sz="1200"/>
                    </a:p>
                  </a:txBody>
                  <a:tcPr marT="91425" marB="91425" marR="91425" marL="91425"/>
                </a:tc>
                <a:tc>
                  <a:txBody>
                    <a:bodyPr>
                      <a:noAutofit/>
                    </a:bodyPr>
                    <a:lstStyle/>
                    <a:p>
                      <a:pPr indent="0" lvl="0" marL="0" rtl="0" algn="ctr">
                        <a:spcBef>
                          <a:spcPts val="0"/>
                        </a:spcBef>
                        <a:spcAft>
                          <a:spcPts val="0"/>
                        </a:spcAft>
                        <a:buNone/>
                      </a:pPr>
                      <a:r>
                        <a:rPr lang="en" sz="1200"/>
                        <a:t>Deceased</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64</a:t>
                      </a:r>
                      <a:endParaRPr sz="1200"/>
                    </a:p>
                  </a:txBody>
                  <a:tcPr marT="91425" marB="91425" marR="91425" marL="91425"/>
                </a:tc>
                <a:tc>
                  <a:txBody>
                    <a:bodyPr>
                      <a:noAutofit/>
                    </a:bodyPr>
                    <a:lstStyle/>
                    <a:p>
                      <a:pPr indent="0" lvl="0" marL="0" rtl="0" algn="ctr">
                        <a:spcBef>
                          <a:spcPts val="0"/>
                        </a:spcBef>
                        <a:spcAft>
                          <a:spcPts val="0"/>
                        </a:spcAft>
                        <a:buNone/>
                      </a:pPr>
                      <a:r>
                        <a:rPr lang="en" sz="1200"/>
                        <a:t>135</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73</a:t>
                      </a:r>
                      <a:endParaRPr sz="1200"/>
                    </a:p>
                  </a:txBody>
                  <a:tcPr marT="91425" marB="91425" marR="91425" marL="91425"/>
                </a:tc>
                <a:tc>
                  <a:txBody>
                    <a:bodyPr>
                      <a:noAutofit/>
                    </a:bodyPr>
                    <a:lstStyle/>
                    <a:p>
                      <a:pPr indent="0" lvl="0" marL="0" rtl="0" algn="ctr">
                        <a:spcBef>
                          <a:spcPts val="0"/>
                        </a:spcBef>
                        <a:spcAft>
                          <a:spcPts val="0"/>
                        </a:spcAft>
                        <a:buNone/>
                      </a:pPr>
                      <a:r>
                        <a:rPr lang="en" sz="1200"/>
                        <a:t>170</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6"/>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Example Question</a:t>
            </a:r>
            <a:endParaRPr/>
          </a:p>
        </p:txBody>
      </p:sp>
      <p:sp>
        <p:nvSpPr>
          <p:cNvPr id="450" name="Google Shape;450;p46"/>
          <p:cNvSpPr txBox="1"/>
          <p:nvPr>
            <p:ph idx="1" type="body"/>
          </p:nvPr>
        </p:nvSpPr>
        <p:spPr>
          <a:xfrm>
            <a:off x="311700" y="1465675"/>
            <a:ext cx="4786200" cy="342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solidFill>
                  <a:srgbClr val="000000"/>
                </a:solidFill>
              </a:rPr>
              <a:t>Step 2: State the gradients for each parameter.</a:t>
            </a:r>
            <a:endParaRPr b="1" sz="1400">
              <a:solidFill>
                <a:srgbClr val="000000"/>
              </a:solidFill>
            </a:endParaRPr>
          </a:p>
          <a:p>
            <a:pPr indent="0" lvl="0" marL="0" rtl="0" algn="just">
              <a:spcBef>
                <a:spcPts val="1600"/>
              </a:spcBef>
              <a:spcAft>
                <a:spcPts val="1600"/>
              </a:spcAft>
              <a:buNone/>
            </a:pPr>
            <a:r>
              <a:rPr lang="en" sz="1400">
                <a:solidFill>
                  <a:srgbClr val="000000"/>
                </a:solidFill>
              </a:rPr>
              <a:t>Answer:</a:t>
            </a:r>
            <a:endParaRPr sz="1400">
              <a:solidFill>
                <a:srgbClr val="000000"/>
              </a:solidFill>
            </a:endParaRPr>
          </a:p>
        </p:txBody>
      </p:sp>
      <p:pic>
        <p:nvPicPr>
          <p:cNvPr id="451" name="Google Shape;451;p46"/>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452" name="Google Shape;452;p46"/>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453" name="Google Shape;453;p46"/>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454" name="Google Shape;454;p46"/>
          <p:cNvGraphicFramePr/>
          <p:nvPr/>
        </p:nvGraphicFramePr>
        <p:xfrm>
          <a:off x="5855738" y="1465675"/>
          <a:ext cx="3000000" cy="3000000"/>
        </p:xfrm>
        <a:graphic>
          <a:graphicData uri="http://schemas.openxmlformats.org/drawingml/2006/table">
            <a:tbl>
              <a:tblPr>
                <a:noFill/>
                <a:tableStyleId>{77204C45-43F5-42DF-B1C8-55ECFAB389F0}</a:tableStyleId>
              </a:tblPr>
              <a:tblGrid>
                <a:gridCol w="1045825"/>
                <a:gridCol w="1045825"/>
                <a:gridCol w="1045825"/>
              </a:tblGrid>
              <a:tr h="346475">
                <a:tc>
                  <a:txBody>
                    <a:bodyPr>
                      <a:noAutofit/>
                    </a:bodyPr>
                    <a:lstStyle/>
                    <a:p>
                      <a:pPr indent="0" lvl="0" marL="0" rtl="0" algn="ctr">
                        <a:spcBef>
                          <a:spcPts val="0"/>
                        </a:spcBef>
                        <a:spcAft>
                          <a:spcPts val="0"/>
                        </a:spcAft>
                        <a:buNone/>
                      </a:pPr>
                      <a:r>
                        <a:rPr b="1" lang="en" sz="1200"/>
                        <a:t>Height</a:t>
                      </a:r>
                      <a:endParaRPr b="1" sz="1200"/>
                    </a:p>
                    <a:p>
                      <a:pPr indent="0" lvl="0" marL="0" rtl="0" algn="ctr">
                        <a:spcBef>
                          <a:spcPts val="0"/>
                        </a:spcBef>
                        <a:spcAft>
                          <a:spcPts val="0"/>
                        </a:spcAft>
                        <a:buNone/>
                      </a:pPr>
                      <a:r>
                        <a:rPr b="1" lang="en" sz="1200"/>
                        <a:t>(inches)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Weight</a:t>
                      </a:r>
                      <a:endParaRPr b="1" sz="1200"/>
                    </a:p>
                    <a:p>
                      <a:pPr indent="0" lvl="0" marL="0" rtl="0" algn="ctr">
                        <a:spcBef>
                          <a:spcPts val="0"/>
                        </a:spcBef>
                        <a:spcAft>
                          <a:spcPts val="0"/>
                        </a:spcAft>
                        <a:buNone/>
                      </a:pPr>
                      <a:r>
                        <a:rPr b="1" lang="en" sz="1200"/>
                        <a:t>(lbs)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solidFill>
                            <a:schemeClr val="dk1"/>
                          </a:solidFill>
                        </a:rPr>
                        <a:t>Vital Status</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60</a:t>
                      </a:r>
                      <a:endParaRPr sz="1200"/>
                    </a:p>
                  </a:txBody>
                  <a:tcPr marT="91425" marB="91425" marR="91425" marL="91425"/>
                </a:tc>
                <a:tc>
                  <a:txBody>
                    <a:bodyPr>
                      <a:noAutofit/>
                    </a:bodyPr>
                    <a:lstStyle/>
                    <a:p>
                      <a:pPr indent="0" lvl="0" marL="0" rtl="0" algn="ctr">
                        <a:spcBef>
                          <a:spcPts val="0"/>
                        </a:spcBef>
                        <a:spcAft>
                          <a:spcPts val="0"/>
                        </a:spcAft>
                        <a:buNone/>
                      </a:pPr>
                      <a:r>
                        <a:rPr lang="en" sz="1200"/>
                        <a:t>155</a:t>
                      </a:r>
                      <a:endParaRPr sz="1200"/>
                    </a:p>
                  </a:txBody>
                  <a:tcPr marT="91425" marB="91425" marR="91425" marL="91425"/>
                </a:tc>
                <a:tc>
                  <a:txBody>
                    <a:bodyPr>
                      <a:noAutofit/>
                    </a:bodyPr>
                    <a:lstStyle/>
                    <a:p>
                      <a:pPr indent="0" lvl="0" marL="0" rtl="0" algn="ctr">
                        <a:spcBef>
                          <a:spcPts val="0"/>
                        </a:spcBef>
                        <a:spcAft>
                          <a:spcPts val="0"/>
                        </a:spcAft>
                        <a:buNone/>
                      </a:pPr>
                      <a:r>
                        <a:rPr lang="en" sz="1200"/>
                        <a:t>Deceased</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64</a:t>
                      </a:r>
                      <a:endParaRPr sz="1200"/>
                    </a:p>
                  </a:txBody>
                  <a:tcPr marT="91425" marB="91425" marR="91425" marL="91425"/>
                </a:tc>
                <a:tc>
                  <a:txBody>
                    <a:bodyPr>
                      <a:noAutofit/>
                    </a:bodyPr>
                    <a:lstStyle/>
                    <a:p>
                      <a:pPr indent="0" lvl="0" marL="0" rtl="0" algn="ctr">
                        <a:spcBef>
                          <a:spcPts val="0"/>
                        </a:spcBef>
                        <a:spcAft>
                          <a:spcPts val="0"/>
                        </a:spcAft>
                        <a:buNone/>
                      </a:pPr>
                      <a:r>
                        <a:rPr lang="en" sz="1200"/>
                        <a:t>135</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73</a:t>
                      </a:r>
                      <a:endParaRPr sz="1200"/>
                    </a:p>
                  </a:txBody>
                  <a:tcPr marT="91425" marB="91425" marR="91425" marL="91425"/>
                </a:tc>
                <a:tc>
                  <a:txBody>
                    <a:bodyPr>
                      <a:noAutofit/>
                    </a:bodyPr>
                    <a:lstStyle/>
                    <a:p>
                      <a:pPr indent="0" lvl="0" marL="0" rtl="0" algn="ctr">
                        <a:spcBef>
                          <a:spcPts val="0"/>
                        </a:spcBef>
                        <a:spcAft>
                          <a:spcPts val="0"/>
                        </a:spcAft>
                        <a:buNone/>
                      </a:pPr>
                      <a:r>
                        <a:rPr lang="en" sz="1200"/>
                        <a:t>170</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bl>
          </a:graphicData>
        </a:graphic>
      </p:graphicFrame>
      <p:pic>
        <p:nvPicPr>
          <p:cNvPr id="455" name="Google Shape;455;p46"/>
          <p:cNvPicPr preferRelativeResize="0"/>
          <p:nvPr/>
        </p:nvPicPr>
        <p:blipFill>
          <a:blip r:embed="rId5">
            <a:alphaModFix/>
          </a:blip>
          <a:stretch>
            <a:fillRect/>
          </a:stretch>
        </p:blipFill>
        <p:spPr>
          <a:xfrm>
            <a:off x="257075" y="3058429"/>
            <a:ext cx="5544051" cy="1828750"/>
          </a:xfrm>
          <a:prstGeom prst="rect">
            <a:avLst/>
          </a:prstGeom>
          <a:noFill/>
          <a:ln>
            <a:noFill/>
          </a:ln>
        </p:spPr>
      </p:pic>
      <p:pic>
        <p:nvPicPr>
          <p:cNvPr id="456" name="Google Shape;456;p46"/>
          <p:cNvPicPr preferRelativeResize="0"/>
          <p:nvPr/>
        </p:nvPicPr>
        <p:blipFill rotWithShape="1">
          <a:blip r:embed="rId6">
            <a:alphaModFix/>
          </a:blip>
          <a:srcRect b="0" l="0" r="0" t="70060"/>
          <a:stretch/>
        </p:blipFill>
        <p:spPr>
          <a:xfrm>
            <a:off x="329250" y="2257650"/>
            <a:ext cx="5053101" cy="758625"/>
          </a:xfrm>
          <a:prstGeom prst="rect">
            <a:avLst/>
          </a:prstGeom>
          <a:noFill/>
          <a:ln>
            <a:noFill/>
          </a:ln>
        </p:spPr>
      </p:pic>
      <p:pic>
        <p:nvPicPr>
          <p:cNvPr id="457" name="Google Shape;457;p46"/>
          <p:cNvPicPr preferRelativeResize="0"/>
          <p:nvPr/>
        </p:nvPicPr>
        <p:blipFill rotWithShape="1">
          <a:blip r:embed="rId6">
            <a:alphaModFix/>
          </a:blip>
          <a:srcRect b="42419" l="28046" r="26193" t="0"/>
          <a:stretch/>
        </p:blipFill>
        <p:spPr>
          <a:xfrm>
            <a:off x="6190400" y="3259950"/>
            <a:ext cx="2312301" cy="1459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7"/>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Example Question</a:t>
            </a:r>
            <a:endParaRPr/>
          </a:p>
        </p:txBody>
      </p:sp>
      <p:sp>
        <p:nvSpPr>
          <p:cNvPr id="463" name="Google Shape;463;p47"/>
          <p:cNvSpPr txBox="1"/>
          <p:nvPr>
            <p:ph idx="1" type="body"/>
          </p:nvPr>
        </p:nvSpPr>
        <p:spPr>
          <a:xfrm>
            <a:off x="311700" y="1281425"/>
            <a:ext cx="4786200" cy="3605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 sz="1400">
                <a:solidFill>
                  <a:srgbClr val="000000"/>
                </a:solidFill>
              </a:rPr>
              <a:t>Step 3: </a:t>
            </a:r>
            <a:r>
              <a:rPr b="1" lang="en" sz="1400">
                <a:solidFill>
                  <a:srgbClr val="000000"/>
                </a:solidFill>
              </a:rPr>
              <a:t>Give the Hessian Matrix</a:t>
            </a:r>
            <a:endParaRPr b="1">
              <a:solidFill>
                <a:srgbClr val="000000"/>
              </a:solidFill>
            </a:endParaRPr>
          </a:p>
        </p:txBody>
      </p:sp>
      <p:pic>
        <p:nvPicPr>
          <p:cNvPr id="464" name="Google Shape;464;p47"/>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465" name="Google Shape;465;p47"/>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466" name="Google Shape;466;p47"/>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467" name="Google Shape;467;p47"/>
          <p:cNvGraphicFramePr/>
          <p:nvPr/>
        </p:nvGraphicFramePr>
        <p:xfrm>
          <a:off x="5330888" y="2148350"/>
          <a:ext cx="3000000" cy="3000000"/>
        </p:xfrm>
        <a:graphic>
          <a:graphicData uri="http://schemas.openxmlformats.org/drawingml/2006/table">
            <a:tbl>
              <a:tblPr>
                <a:noFill/>
                <a:tableStyleId>{77204C45-43F5-42DF-B1C8-55ECFAB389F0}</a:tableStyleId>
              </a:tblPr>
              <a:tblGrid>
                <a:gridCol w="1193000"/>
                <a:gridCol w="1193000"/>
                <a:gridCol w="1193000"/>
              </a:tblGrid>
              <a:tr h="346475">
                <a:tc>
                  <a:txBody>
                    <a:bodyPr>
                      <a:noAutofit/>
                    </a:bodyPr>
                    <a:lstStyle/>
                    <a:p>
                      <a:pPr indent="0" lvl="0" marL="0" rtl="0" algn="ctr">
                        <a:spcBef>
                          <a:spcPts val="0"/>
                        </a:spcBef>
                        <a:spcAft>
                          <a:spcPts val="0"/>
                        </a:spcAft>
                        <a:buNone/>
                      </a:pPr>
                      <a:r>
                        <a:rPr b="1" lang="en" sz="1200"/>
                        <a:t>Height</a:t>
                      </a:r>
                      <a:endParaRPr b="1" sz="1200"/>
                    </a:p>
                    <a:p>
                      <a:pPr indent="0" lvl="0" marL="0" rtl="0" algn="ctr">
                        <a:spcBef>
                          <a:spcPts val="0"/>
                        </a:spcBef>
                        <a:spcAft>
                          <a:spcPts val="0"/>
                        </a:spcAft>
                        <a:buNone/>
                      </a:pPr>
                      <a:r>
                        <a:rPr b="1" lang="en" sz="1200"/>
                        <a:t>(inches)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Weight</a:t>
                      </a:r>
                      <a:endParaRPr b="1" sz="1200"/>
                    </a:p>
                    <a:p>
                      <a:pPr indent="0" lvl="0" marL="0" rtl="0" algn="ctr">
                        <a:spcBef>
                          <a:spcPts val="0"/>
                        </a:spcBef>
                        <a:spcAft>
                          <a:spcPts val="0"/>
                        </a:spcAft>
                        <a:buNone/>
                      </a:pPr>
                      <a:r>
                        <a:rPr b="1" lang="en" sz="1200"/>
                        <a:t>(lbs)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solidFill>
                            <a:schemeClr val="dk1"/>
                          </a:solidFill>
                        </a:rPr>
                        <a:t>Vital Status</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60</a:t>
                      </a:r>
                      <a:endParaRPr sz="1200"/>
                    </a:p>
                  </a:txBody>
                  <a:tcPr marT="91425" marB="91425" marR="91425" marL="91425"/>
                </a:tc>
                <a:tc>
                  <a:txBody>
                    <a:bodyPr>
                      <a:noAutofit/>
                    </a:bodyPr>
                    <a:lstStyle/>
                    <a:p>
                      <a:pPr indent="0" lvl="0" marL="0" rtl="0" algn="ctr">
                        <a:spcBef>
                          <a:spcPts val="0"/>
                        </a:spcBef>
                        <a:spcAft>
                          <a:spcPts val="0"/>
                        </a:spcAft>
                        <a:buNone/>
                      </a:pPr>
                      <a:r>
                        <a:rPr lang="en" sz="1200"/>
                        <a:t>155</a:t>
                      </a:r>
                      <a:endParaRPr sz="1200"/>
                    </a:p>
                  </a:txBody>
                  <a:tcPr marT="91425" marB="91425" marR="91425" marL="91425"/>
                </a:tc>
                <a:tc>
                  <a:txBody>
                    <a:bodyPr>
                      <a:noAutofit/>
                    </a:bodyPr>
                    <a:lstStyle/>
                    <a:p>
                      <a:pPr indent="0" lvl="0" marL="0" rtl="0" algn="ctr">
                        <a:spcBef>
                          <a:spcPts val="0"/>
                        </a:spcBef>
                        <a:spcAft>
                          <a:spcPts val="0"/>
                        </a:spcAft>
                        <a:buNone/>
                      </a:pPr>
                      <a:r>
                        <a:rPr lang="en" sz="1200"/>
                        <a:t>Deceased</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64</a:t>
                      </a:r>
                      <a:endParaRPr sz="1200"/>
                    </a:p>
                  </a:txBody>
                  <a:tcPr marT="91425" marB="91425" marR="91425" marL="91425"/>
                </a:tc>
                <a:tc>
                  <a:txBody>
                    <a:bodyPr>
                      <a:noAutofit/>
                    </a:bodyPr>
                    <a:lstStyle/>
                    <a:p>
                      <a:pPr indent="0" lvl="0" marL="0" rtl="0" algn="ctr">
                        <a:spcBef>
                          <a:spcPts val="0"/>
                        </a:spcBef>
                        <a:spcAft>
                          <a:spcPts val="0"/>
                        </a:spcAft>
                        <a:buNone/>
                      </a:pPr>
                      <a:r>
                        <a:rPr lang="en" sz="1200"/>
                        <a:t>135</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73</a:t>
                      </a:r>
                      <a:endParaRPr sz="1200"/>
                    </a:p>
                  </a:txBody>
                  <a:tcPr marT="91425" marB="91425" marR="91425" marL="91425"/>
                </a:tc>
                <a:tc>
                  <a:txBody>
                    <a:bodyPr>
                      <a:noAutofit/>
                    </a:bodyPr>
                    <a:lstStyle/>
                    <a:p>
                      <a:pPr indent="0" lvl="0" marL="0" rtl="0" algn="ctr">
                        <a:spcBef>
                          <a:spcPts val="0"/>
                        </a:spcBef>
                        <a:spcAft>
                          <a:spcPts val="0"/>
                        </a:spcAft>
                        <a:buNone/>
                      </a:pPr>
                      <a:r>
                        <a:rPr lang="en" sz="1200"/>
                        <a:t>170</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8"/>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Example Question</a:t>
            </a:r>
            <a:endParaRPr/>
          </a:p>
        </p:txBody>
      </p:sp>
      <p:sp>
        <p:nvSpPr>
          <p:cNvPr id="473" name="Google Shape;473;p48"/>
          <p:cNvSpPr txBox="1"/>
          <p:nvPr>
            <p:ph idx="1" type="body"/>
          </p:nvPr>
        </p:nvSpPr>
        <p:spPr>
          <a:xfrm>
            <a:off x="311700" y="1281425"/>
            <a:ext cx="4786200" cy="3605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 sz="1400">
                <a:solidFill>
                  <a:srgbClr val="000000"/>
                </a:solidFill>
              </a:rPr>
              <a:t>Step 3: Give the Hessian Matrix</a:t>
            </a:r>
            <a:endParaRPr b="1">
              <a:solidFill>
                <a:srgbClr val="000000"/>
              </a:solidFill>
            </a:endParaRPr>
          </a:p>
        </p:txBody>
      </p:sp>
      <p:pic>
        <p:nvPicPr>
          <p:cNvPr id="474" name="Google Shape;474;p48"/>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475" name="Google Shape;475;p48"/>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476" name="Google Shape;476;p48"/>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477" name="Google Shape;477;p48"/>
          <p:cNvPicPr preferRelativeResize="0"/>
          <p:nvPr/>
        </p:nvPicPr>
        <p:blipFill>
          <a:blip r:embed="rId5">
            <a:alphaModFix/>
          </a:blip>
          <a:stretch>
            <a:fillRect/>
          </a:stretch>
        </p:blipFill>
        <p:spPr>
          <a:xfrm>
            <a:off x="4181633" y="1041151"/>
            <a:ext cx="4859103" cy="1363350"/>
          </a:xfrm>
          <a:prstGeom prst="rect">
            <a:avLst/>
          </a:prstGeom>
          <a:noFill/>
          <a:ln>
            <a:noFill/>
          </a:ln>
        </p:spPr>
      </p:pic>
      <p:pic>
        <p:nvPicPr>
          <p:cNvPr id="478" name="Google Shape;478;p48"/>
          <p:cNvPicPr preferRelativeResize="0"/>
          <p:nvPr/>
        </p:nvPicPr>
        <p:blipFill>
          <a:blip r:embed="rId6">
            <a:alphaModFix/>
          </a:blip>
          <a:stretch>
            <a:fillRect/>
          </a:stretch>
        </p:blipFill>
        <p:spPr>
          <a:xfrm>
            <a:off x="4078375" y="2386800"/>
            <a:ext cx="5065625" cy="2756700"/>
          </a:xfrm>
          <a:prstGeom prst="rect">
            <a:avLst/>
          </a:prstGeom>
          <a:noFill/>
          <a:ln>
            <a:noFill/>
          </a:ln>
        </p:spPr>
      </p:pic>
      <p:pic>
        <p:nvPicPr>
          <p:cNvPr id="479" name="Google Shape;479;p48"/>
          <p:cNvPicPr preferRelativeResize="0"/>
          <p:nvPr/>
        </p:nvPicPr>
        <p:blipFill>
          <a:blip r:embed="rId7">
            <a:alphaModFix/>
          </a:blip>
          <a:stretch>
            <a:fillRect/>
          </a:stretch>
        </p:blipFill>
        <p:spPr>
          <a:xfrm>
            <a:off x="0" y="2530426"/>
            <a:ext cx="3985173" cy="1314551"/>
          </a:xfrm>
          <a:prstGeom prst="rect">
            <a:avLst/>
          </a:prstGeom>
          <a:noFill/>
          <a:ln>
            <a:noFill/>
          </a:ln>
        </p:spPr>
      </p:pic>
      <p:sp>
        <p:nvSpPr>
          <p:cNvPr id="480" name="Google Shape;480;p48"/>
          <p:cNvSpPr/>
          <p:nvPr/>
        </p:nvSpPr>
        <p:spPr>
          <a:xfrm>
            <a:off x="3899325" y="2995050"/>
            <a:ext cx="282300" cy="26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9"/>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 Example Question</a:t>
            </a:r>
            <a:endParaRPr/>
          </a:p>
        </p:txBody>
      </p:sp>
      <p:sp>
        <p:nvSpPr>
          <p:cNvPr id="486" name="Google Shape;486;p49"/>
          <p:cNvSpPr txBox="1"/>
          <p:nvPr>
            <p:ph idx="1" type="body"/>
          </p:nvPr>
        </p:nvSpPr>
        <p:spPr>
          <a:xfrm>
            <a:off x="311700" y="1281425"/>
            <a:ext cx="4786200" cy="3605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 sz="1400">
                <a:solidFill>
                  <a:srgbClr val="000000"/>
                </a:solidFill>
              </a:rPr>
              <a:t>Step 4: </a:t>
            </a:r>
            <a:r>
              <a:rPr b="1" lang="en" sz="1400">
                <a:solidFill>
                  <a:srgbClr val="000000"/>
                </a:solidFill>
              </a:rPr>
              <a:t>Assuming an initial guess of 0.25 for each parameter, write python code for finding the values of the parameters after 2 iterations using the Newton Raphson method.</a:t>
            </a:r>
            <a:endParaRPr b="1">
              <a:solidFill>
                <a:srgbClr val="000000"/>
              </a:solidFill>
            </a:endParaRPr>
          </a:p>
        </p:txBody>
      </p:sp>
      <p:pic>
        <p:nvPicPr>
          <p:cNvPr id="487" name="Google Shape;487;p49"/>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488" name="Google Shape;488;p49"/>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489" name="Google Shape;489;p49"/>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490" name="Google Shape;490;p49"/>
          <p:cNvGraphicFramePr/>
          <p:nvPr/>
        </p:nvGraphicFramePr>
        <p:xfrm>
          <a:off x="5330888" y="2148350"/>
          <a:ext cx="3000000" cy="3000000"/>
        </p:xfrm>
        <a:graphic>
          <a:graphicData uri="http://schemas.openxmlformats.org/drawingml/2006/table">
            <a:tbl>
              <a:tblPr>
                <a:noFill/>
                <a:tableStyleId>{77204C45-43F5-42DF-B1C8-55ECFAB389F0}</a:tableStyleId>
              </a:tblPr>
              <a:tblGrid>
                <a:gridCol w="1193000"/>
                <a:gridCol w="1193000"/>
                <a:gridCol w="1193000"/>
              </a:tblGrid>
              <a:tr h="346475">
                <a:tc>
                  <a:txBody>
                    <a:bodyPr>
                      <a:noAutofit/>
                    </a:bodyPr>
                    <a:lstStyle/>
                    <a:p>
                      <a:pPr indent="0" lvl="0" marL="0" rtl="0" algn="ctr">
                        <a:spcBef>
                          <a:spcPts val="0"/>
                        </a:spcBef>
                        <a:spcAft>
                          <a:spcPts val="0"/>
                        </a:spcAft>
                        <a:buNone/>
                      </a:pPr>
                      <a:r>
                        <a:rPr b="1" lang="en" sz="1200"/>
                        <a:t>Height</a:t>
                      </a:r>
                      <a:endParaRPr b="1" sz="1200"/>
                    </a:p>
                    <a:p>
                      <a:pPr indent="0" lvl="0" marL="0" rtl="0" algn="ctr">
                        <a:spcBef>
                          <a:spcPts val="0"/>
                        </a:spcBef>
                        <a:spcAft>
                          <a:spcPts val="0"/>
                        </a:spcAft>
                        <a:buNone/>
                      </a:pPr>
                      <a:r>
                        <a:rPr b="1" lang="en" sz="1200"/>
                        <a:t>(inches)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t>Weight</a:t>
                      </a:r>
                      <a:endParaRPr b="1" sz="1200"/>
                    </a:p>
                    <a:p>
                      <a:pPr indent="0" lvl="0" marL="0" rtl="0" algn="ctr">
                        <a:spcBef>
                          <a:spcPts val="0"/>
                        </a:spcBef>
                        <a:spcAft>
                          <a:spcPts val="0"/>
                        </a:spcAft>
                        <a:buNone/>
                      </a:pPr>
                      <a:r>
                        <a:rPr b="1" lang="en" sz="1200"/>
                        <a:t>(lbs)</a:t>
                      </a:r>
                      <a:endParaRPr b="1" sz="1200"/>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sz="1200">
                          <a:solidFill>
                            <a:schemeClr val="dk1"/>
                          </a:solidFill>
                        </a:rPr>
                        <a:t>Vital Status</a:t>
                      </a:r>
                      <a:endParaRPr b="1" sz="1200"/>
                    </a:p>
                  </a:txBody>
                  <a:tcPr marT="91425" marB="91425" marR="91425" marL="91425">
                    <a:solidFill>
                      <a:srgbClr val="CFE2F3"/>
                    </a:solidFill>
                  </a:tcPr>
                </a:tc>
              </a:tr>
              <a:tr h="349825">
                <a:tc>
                  <a:txBody>
                    <a:bodyPr>
                      <a:noAutofit/>
                    </a:bodyPr>
                    <a:lstStyle/>
                    <a:p>
                      <a:pPr indent="0" lvl="0" marL="0" rtl="0" algn="ctr">
                        <a:spcBef>
                          <a:spcPts val="0"/>
                        </a:spcBef>
                        <a:spcAft>
                          <a:spcPts val="0"/>
                        </a:spcAft>
                        <a:buNone/>
                      </a:pPr>
                      <a:r>
                        <a:rPr lang="en" sz="1200"/>
                        <a:t>60</a:t>
                      </a:r>
                      <a:endParaRPr sz="1200"/>
                    </a:p>
                  </a:txBody>
                  <a:tcPr marT="91425" marB="91425" marR="91425" marL="91425"/>
                </a:tc>
                <a:tc>
                  <a:txBody>
                    <a:bodyPr>
                      <a:noAutofit/>
                    </a:bodyPr>
                    <a:lstStyle/>
                    <a:p>
                      <a:pPr indent="0" lvl="0" marL="0" rtl="0" algn="ctr">
                        <a:spcBef>
                          <a:spcPts val="0"/>
                        </a:spcBef>
                        <a:spcAft>
                          <a:spcPts val="0"/>
                        </a:spcAft>
                        <a:buNone/>
                      </a:pPr>
                      <a:r>
                        <a:rPr lang="en" sz="1200"/>
                        <a:t>155</a:t>
                      </a:r>
                      <a:endParaRPr sz="1200"/>
                    </a:p>
                  </a:txBody>
                  <a:tcPr marT="91425" marB="91425" marR="91425" marL="91425"/>
                </a:tc>
                <a:tc>
                  <a:txBody>
                    <a:bodyPr>
                      <a:noAutofit/>
                    </a:bodyPr>
                    <a:lstStyle/>
                    <a:p>
                      <a:pPr indent="0" lvl="0" marL="0" rtl="0" algn="ctr">
                        <a:spcBef>
                          <a:spcPts val="0"/>
                        </a:spcBef>
                        <a:spcAft>
                          <a:spcPts val="0"/>
                        </a:spcAft>
                        <a:buNone/>
                      </a:pPr>
                      <a:r>
                        <a:rPr lang="en" sz="1200"/>
                        <a:t>Deceased</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64</a:t>
                      </a:r>
                      <a:endParaRPr sz="1200"/>
                    </a:p>
                  </a:txBody>
                  <a:tcPr marT="91425" marB="91425" marR="91425" marL="91425"/>
                </a:tc>
                <a:tc>
                  <a:txBody>
                    <a:bodyPr>
                      <a:noAutofit/>
                    </a:bodyPr>
                    <a:lstStyle/>
                    <a:p>
                      <a:pPr indent="0" lvl="0" marL="0" rtl="0" algn="ctr">
                        <a:spcBef>
                          <a:spcPts val="0"/>
                        </a:spcBef>
                        <a:spcAft>
                          <a:spcPts val="0"/>
                        </a:spcAft>
                        <a:buNone/>
                      </a:pPr>
                      <a:r>
                        <a:rPr lang="en" sz="1200"/>
                        <a:t>135</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r h="349825">
                <a:tc>
                  <a:txBody>
                    <a:bodyPr>
                      <a:noAutofit/>
                    </a:bodyPr>
                    <a:lstStyle/>
                    <a:p>
                      <a:pPr indent="0" lvl="0" marL="0" rtl="0" algn="ctr">
                        <a:spcBef>
                          <a:spcPts val="0"/>
                        </a:spcBef>
                        <a:spcAft>
                          <a:spcPts val="0"/>
                        </a:spcAft>
                        <a:buNone/>
                      </a:pPr>
                      <a:r>
                        <a:rPr lang="en" sz="1200"/>
                        <a:t>73</a:t>
                      </a:r>
                      <a:endParaRPr sz="1200"/>
                    </a:p>
                  </a:txBody>
                  <a:tcPr marT="91425" marB="91425" marR="91425" marL="91425"/>
                </a:tc>
                <a:tc>
                  <a:txBody>
                    <a:bodyPr>
                      <a:noAutofit/>
                    </a:bodyPr>
                    <a:lstStyle/>
                    <a:p>
                      <a:pPr indent="0" lvl="0" marL="0" rtl="0" algn="ctr">
                        <a:spcBef>
                          <a:spcPts val="0"/>
                        </a:spcBef>
                        <a:spcAft>
                          <a:spcPts val="0"/>
                        </a:spcAft>
                        <a:buNone/>
                      </a:pPr>
                      <a:r>
                        <a:rPr lang="en" sz="1200"/>
                        <a:t>170</a:t>
                      </a:r>
                      <a:endParaRPr sz="1200"/>
                    </a:p>
                  </a:txBody>
                  <a:tcPr marT="91425" marB="91425" marR="91425" marL="91425"/>
                </a:tc>
                <a:tc>
                  <a:txBody>
                    <a:bodyPr>
                      <a:noAutofit/>
                    </a:bodyPr>
                    <a:lstStyle/>
                    <a:p>
                      <a:pPr indent="0" lvl="0" marL="0" rtl="0" algn="ctr">
                        <a:spcBef>
                          <a:spcPts val="0"/>
                        </a:spcBef>
                        <a:spcAft>
                          <a:spcPts val="0"/>
                        </a:spcAft>
                        <a:buNone/>
                      </a:pPr>
                      <a:r>
                        <a:rPr lang="en" sz="1200"/>
                        <a:t>Alive</a:t>
                      </a:r>
                      <a:endParaRPr sz="1200"/>
                    </a:p>
                  </a:txBody>
                  <a:tcPr marT="91425" marB="91425" marR="91425" marL="91425"/>
                </a:tc>
              </a:tr>
            </a:tbl>
          </a:graphicData>
        </a:graphic>
      </p:graphicFrame>
      <p:pic>
        <p:nvPicPr>
          <p:cNvPr id="491" name="Google Shape;491;p49"/>
          <p:cNvPicPr preferRelativeResize="0"/>
          <p:nvPr/>
        </p:nvPicPr>
        <p:blipFill>
          <a:blip r:embed="rId5">
            <a:alphaModFix/>
          </a:blip>
          <a:stretch>
            <a:fillRect/>
          </a:stretch>
        </p:blipFill>
        <p:spPr>
          <a:xfrm>
            <a:off x="1362175" y="2693150"/>
            <a:ext cx="2595109" cy="1473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pic>
        <p:nvPicPr>
          <p:cNvPr id="496" name="Google Shape;496;p50"/>
          <p:cNvPicPr preferRelativeResize="0"/>
          <p:nvPr/>
        </p:nvPicPr>
        <p:blipFill>
          <a:blip r:embed="rId3">
            <a:alphaModFix/>
          </a:blip>
          <a:stretch>
            <a:fillRect/>
          </a:stretch>
        </p:blipFill>
        <p:spPr>
          <a:xfrm>
            <a:off x="6927800" y="1286875"/>
            <a:ext cx="1753701" cy="1753701"/>
          </a:xfrm>
          <a:prstGeom prst="rect">
            <a:avLst/>
          </a:prstGeom>
          <a:noFill/>
          <a:ln>
            <a:noFill/>
          </a:ln>
        </p:spPr>
      </p:pic>
      <p:sp>
        <p:nvSpPr>
          <p:cNvPr id="497" name="Google Shape;497;p50"/>
          <p:cNvSpPr txBox="1"/>
          <p:nvPr>
            <p:ph idx="1" type="body"/>
          </p:nvPr>
        </p:nvSpPr>
        <p:spPr>
          <a:xfrm>
            <a:off x="311700" y="1144775"/>
            <a:ext cx="8520600" cy="197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Is likelihood a density or probability?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No, it is the multiplication of densities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Log-likelihood used in gradient method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Logarithm is a strictly increasing function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Avoid</a:t>
            </a:r>
            <a:r>
              <a:rPr lang="en">
                <a:solidFill>
                  <a:srgbClr val="000000"/>
                </a:solidFill>
              </a:rPr>
              <a:t> product of probabilities underflow</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Easier to take partial derivative than multiplication of probabilities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Examples → Maximum Likelihood on Poisson Distribution</a:t>
            </a:r>
            <a:br>
              <a:rPr lang="en">
                <a:solidFill>
                  <a:srgbClr val="000000"/>
                </a:solidFill>
              </a:rPr>
            </a:br>
            <a:endParaRPr>
              <a:solidFill>
                <a:srgbClr val="000000"/>
              </a:solidFill>
            </a:endParaRPr>
          </a:p>
        </p:txBody>
      </p:sp>
      <p:pic>
        <p:nvPicPr>
          <p:cNvPr id="498" name="Google Shape;498;p50"/>
          <p:cNvPicPr preferRelativeResize="0"/>
          <p:nvPr/>
        </p:nvPicPr>
        <p:blipFill>
          <a:blip r:embed="rId4">
            <a:alphaModFix/>
          </a:blip>
          <a:stretch>
            <a:fillRect/>
          </a:stretch>
        </p:blipFill>
        <p:spPr>
          <a:xfrm>
            <a:off x="8259600" y="347124"/>
            <a:ext cx="572700" cy="572700"/>
          </a:xfrm>
          <a:prstGeom prst="rect">
            <a:avLst/>
          </a:prstGeom>
          <a:noFill/>
          <a:ln>
            <a:noFill/>
          </a:ln>
        </p:spPr>
      </p:pic>
      <p:pic>
        <p:nvPicPr>
          <p:cNvPr id="499" name="Google Shape;499;p50"/>
          <p:cNvPicPr preferRelativeResize="0"/>
          <p:nvPr/>
        </p:nvPicPr>
        <p:blipFill>
          <a:blip r:embed="rId5">
            <a:alphaModFix/>
          </a:blip>
          <a:stretch>
            <a:fillRect/>
          </a:stretch>
        </p:blipFill>
        <p:spPr>
          <a:xfrm>
            <a:off x="311700" y="433362"/>
            <a:ext cx="1050476" cy="349800"/>
          </a:xfrm>
          <a:prstGeom prst="rect">
            <a:avLst/>
          </a:prstGeom>
          <a:noFill/>
          <a:ln>
            <a:noFill/>
          </a:ln>
        </p:spPr>
      </p:pic>
      <p:cxnSp>
        <p:nvCxnSpPr>
          <p:cNvPr id="500" name="Google Shape;500;p50"/>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501" name="Google Shape;501;p50"/>
          <p:cNvPicPr preferRelativeResize="0"/>
          <p:nvPr/>
        </p:nvPicPr>
        <p:blipFill>
          <a:blip r:embed="rId6">
            <a:alphaModFix/>
          </a:blip>
          <a:stretch>
            <a:fillRect/>
          </a:stretch>
        </p:blipFill>
        <p:spPr>
          <a:xfrm>
            <a:off x="5992000" y="1206675"/>
            <a:ext cx="2840299" cy="243800"/>
          </a:xfrm>
          <a:prstGeom prst="rect">
            <a:avLst/>
          </a:prstGeom>
          <a:noFill/>
          <a:ln>
            <a:noFill/>
          </a:ln>
        </p:spPr>
      </p:pic>
      <p:sp>
        <p:nvSpPr>
          <p:cNvPr id="502" name="Google Shape;502;p50"/>
          <p:cNvSpPr txBox="1"/>
          <p:nvPr>
            <p:ph type="title"/>
          </p:nvPr>
        </p:nvSpPr>
        <p:spPr>
          <a:xfrm>
            <a:off x="1362175" y="149875"/>
            <a:ext cx="6689400" cy="828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Notes on Log-likelihood</a:t>
            </a:r>
            <a:endParaRPr/>
          </a:p>
          <a:p>
            <a:pPr indent="0" lvl="0" marL="0" rtl="0" algn="ctr">
              <a:lnSpc>
                <a:spcPct val="115000"/>
              </a:lnSpc>
              <a:spcBef>
                <a:spcPts val="0"/>
              </a:spcBef>
              <a:spcAft>
                <a:spcPts val="0"/>
              </a:spcAft>
              <a:buNone/>
            </a:pPr>
            <a:r>
              <a:rPr lang="en" sz="1800">
                <a:solidFill>
                  <a:srgbClr val="666666"/>
                </a:solidFill>
              </a:rPr>
              <a:t>Logistic Regression</a:t>
            </a:r>
            <a:endParaRPr sz="1800">
              <a:solidFill>
                <a:srgbClr val="666666"/>
              </a:solidFill>
            </a:endParaRPr>
          </a:p>
        </p:txBody>
      </p:sp>
      <p:pic>
        <p:nvPicPr>
          <p:cNvPr id="503" name="Google Shape;503;p50"/>
          <p:cNvPicPr preferRelativeResize="0"/>
          <p:nvPr/>
        </p:nvPicPr>
        <p:blipFill>
          <a:blip r:embed="rId7">
            <a:alphaModFix/>
          </a:blip>
          <a:stretch>
            <a:fillRect/>
          </a:stretch>
        </p:blipFill>
        <p:spPr>
          <a:xfrm>
            <a:off x="2070401" y="3787375"/>
            <a:ext cx="1841106" cy="572700"/>
          </a:xfrm>
          <a:prstGeom prst="rect">
            <a:avLst/>
          </a:prstGeom>
          <a:noFill/>
          <a:ln>
            <a:noFill/>
          </a:ln>
        </p:spPr>
      </p:pic>
      <p:pic>
        <p:nvPicPr>
          <p:cNvPr id="504" name="Google Shape;504;p50"/>
          <p:cNvPicPr preferRelativeResize="0"/>
          <p:nvPr/>
        </p:nvPicPr>
        <p:blipFill>
          <a:blip r:embed="rId8">
            <a:alphaModFix/>
          </a:blip>
          <a:stretch>
            <a:fillRect/>
          </a:stretch>
        </p:blipFill>
        <p:spPr>
          <a:xfrm>
            <a:off x="4752456" y="3220600"/>
            <a:ext cx="2314968" cy="1851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1"/>
          <p:cNvSpPr txBox="1"/>
          <p:nvPr>
            <p:ph idx="1" type="body"/>
          </p:nvPr>
        </p:nvSpPr>
        <p:spPr>
          <a:xfrm>
            <a:off x="311700" y="1144775"/>
            <a:ext cx="8520600" cy="197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Is likelihood a density or probability?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No, it is the multiplication of densities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Log-likelihood used in gradient method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Logarithm is a strictly increasing function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Avoid product of probabilities underflow</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Easier to take partial derivative than multiplication of probabilities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Examples → Maximum Likelihood on Poisson Distribution</a:t>
            </a:r>
            <a:br>
              <a:rPr lang="en">
                <a:solidFill>
                  <a:srgbClr val="000000"/>
                </a:solidFill>
              </a:rPr>
            </a:br>
            <a:endParaRPr>
              <a:solidFill>
                <a:srgbClr val="000000"/>
              </a:solidFill>
            </a:endParaRPr>
          </a:p>
        </p:txBody>
      </p:sp>
      <p:pic>
        <p:nvPicPr>
          <p:cNvPr id="510" name="Google Shape;510;p51"/>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511" name="Google Shape;511;p51"/>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512" name="Google Shape;512;p51"/>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513" name="Google Shape;513;p51"/>
          <p:cNvPicPr preferRelativeResize="0"/>
          <p:nvPr/>
        </p:nvPicPr>
        <p:blipFill>
          <a:blip r:embed="rId5">
            <a:alphaModFix/>
          </a:blip>
          <a:stretch>
            <a:fillRect/>
          </a:stretch>
        </p:blipFill>
        <p:spPr>
          <a:xfrm>
            <a:off x="6927800" y="1286875"/>
            <a:ext cx="1753701" cy="1753701"/>
          </a:xfrm>
          <a:prstGeom prst="rect">
            <a:avLst/>
          </a:prstGeom>
          <a:noFill/>
          <a:ln>
            <a:noFill/>
          </a:ln>
        </p:spPr>
      </p:pic>
      <p:sp>
        <p:nvSpPr>
          <p:cNvPr id="514" name="Google Shape;514;p51"/>
          <p:cNvSpPr txBox="1"/>
          <p:nvPr>
            <p:ph type="title"/>
          </p:nvPr>
        </p:nvSpPr>
        <p:spPr>
          <a:xfrm>
            <a:off x="1362175" y="149875"/>
            <a:ext cx="6689400" cy="828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Notes on Log-likelihood</a:t>
            </a:r>
            <a:endParaRPr/>
          </a:p>
          <a:p>
            <a:pPr indent="0" lvl="0" marL="0" rtl="0" algn="ctr">
              <a:lnSpc>
                <a:spcPct val="115000"/>
              </a:lnSpc>
              <a:spcBef>
                <a:spcPts val="0"/>
              </a:spcBef>
              <a:spcAft>
                <a:spcPts val="0"/>
              </a:spcAft>
              <a:buNone/>
            </a:pPr>
            <a:r>
              <a:rPr lang="en" sz="1800">
                <a:solidFill>
                  <a:srgbClr val="666666"/>
                </a:solidFill>
              </a:rPr>
              <a:t>Logistic Regression</a:t>
            </a:r>
            <a:endParaRPr sz="1800">
              <a:solidFill>
                <a:srgbClr val="666666"/>
              </a:solidFill>
            </a:endParaRPr>
          </a:p>
        </p:txBody>
      </p:sp>
      <p:pic>
        <p:nvPicPr>
          <p:cNvPr id="515" name="Google Shape;515;p51"/>
          <p:cNvPicPr preferRelativeResize="0"/>
          <p:nvPr/>
        </p:nvPicPr>
        <p:blipFill>
          <a:blip r:embed="rId6">
            <a:alphaModFix/>
          </a:blip>
          <a:stretch>
            <a:fillRect/>
          </a:stretch>
        </p:blipFill>
        <p:spPr>
          <a:xfrm>
            <a:off x="3537951" y="3116975"/>
            <a:ext cx="1841106" cy="572700"/>
          </a:xfrm>
          <a:prstGeom prst="rect">
            <a:avLst/>
          </a:prstGeom>
          <a:noFill/>
          <a:ln>
            <a:noFill/>
          </a:ln>
        </p:spPr>
      </p:pic>
      <p:pic>
        <p:nvPicPr>
          <p:cNvPr id="516" name="Google Shape;516;p51"/>
          <p:cNvPicPr preferRelativeResize="0"/>
          <p:nvPr/>
        </p:nvPicPr>
        <p:blipFill>
          <a:blip r:embed="rId7">
            <a:alphaModFix/>
          </a:blip>
          <a:stretch>
            <a:fillRect/>
          </a:stretch>
        </p:blipFill>
        <p:spPr>
          <a:xfrm>
            <a:off x="2663638" y="3718753"/>
            <a:ext cx="3949737" cy="793581"/>
          </a:xfrm>
          <a:prstGeom prst="rect">
            <a:avLst/>
          </a:prstGeom>
          <a:noFill/>
          <a:ln>
            <a:noFill/>
          </a:ln>
        </p:spPr>
      </p:pic>
      <p:pic>
        <p:nvPicPr>
          <p:cNvPr id="517" name="Google Shape;517;p51"/>
          <p:cNvPicPr preferRelativeResize="0"/>
          <p:nvPr/>
        </p:nvPicPr>
        <p:blipFill>
          <a:blip r:embed="rId8">
            <a:alphaModFix/>
          </a:blip>
          <a:stretch>
            <a:fillRect/>
          </a:stretch>
        </p:blipFill>
        <p:spPr>
          <a:xfrm>
            <a:off x="2803850" y="4541401"/>
            <a:ext cx="2107805" cy="612625"/>
          </a:xfrm>
          <a:prstGeom prst="rect">
            <a:avLst/>
          </a:prstGeom>
          <a:noFill/>
          <a:ln>
            <a:noFill/>
          </a:ln>
        </p:spPr>
      </p:pic>
      <p:pic>
        <p:nvPicPr>
          <p:cNvPr id="518" name="Google Shape;518;p51"/>
          <p:cNvPicPr preferRelativeResize="0"/>
          <p:nvPr/>
        </p:nvPicPr>
        <p:blipFill>
          <a:blip r:embed="rId9">
            <a:alphaModFix/>
          </a:blip>
          <a:stretch>
            <a:fillRect/>
          </a:stretch>
        </p:blipFill>
        <p:spPr>
          <a:xfrm>
            <a:off x="5378951" y="4620776"/>
            <a:ext cx="980349" cy="453875"/>
          </a:xfrm>
          <a:prstGeom prst="rect">
            <a:avLst/>
          </a:prstGeom>
          <a:noFill/>
          <a:ln>
            <a:noFill/>
          </a:ln>
        </p:spPr>
      </p:pic>
      <p:cxnSp>
        <p:nvCxnSpPr>
          <p:cNvPr id="519" name="Google Shape;519;p51"/>
          <p:cNvCxnSpPr>
            <a:stCxn id="517" idx="3"/>
            <a:endCxn id="518" idx="1"/>
          </p:cNvCxnSpPr>
          <p:nvPr/>
        </p:nvCxnSpPr>
        <p:spPr>
          <a:xfrm>
            <a:off x="4911655" y="4847714"/>
            <a:ext cx="467400" cy="0"/>
          </a:xfrm>
          <a:prstGeom prst="straightConnector1">
            <a:avLst/>
          </a:prstGeom>
          <a:noFill/>
          <a:ln cap="flat" cmpd="sng" w="19050">
            <a:solidFill>
              <a:schemeClr val="dk2"/>
            </a:solidFill>
            <a:prstDash val="solid"/>
            <a:round/>
            <a:headEnd len="med" w="med" type="none"/>
            <a:tailEnd len="med" w="med" type="stealth"/>
          </a:ln>
        </p:spPr>
      </p:cxnSp>
      <p:pic>
        <p:nvPicPr>
          <p:cNvPr id="520" name="Google Shape;520;p51"/>
          <p:cNvPicPr preferRelativeResize="0"/>
          <p:nvPr/>
        </p:nvPicPr>
        <p:blipFill>
          <a:blip r:embed="rId10">
            <a:alphaModFix/>
          </a:blip>
          <a:stretch>
            <a:fillRect/>
          </a:stretch>
        </p:blipFill>
        <p:spPr>
          <a:xfrm>
            <a:off x="5992000" y="1215775"/>
            <a:ext cx="2840299" cy="243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Model</a:t>
            </a:r>
            <a:endParaRPr/>
          </a:p>
        </p:txBody>
      </p:sp>
      <p:sp>
        <p:nvSpPr>
          <p:cNvPr id="81" name="Google Shape;81;p16"/>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Linear model to predict value of a variable </a:t>
            </a:r>
            <a:r>
              <a:rPr i="1" lang="en"/>
              <a:t>y</a:t>
            </a:r>
            <a:r>
              <a:rPr lang="en"/>
              <a:t> using features </a:t>
            </a:r>
            <a:r>
              <a:rPr b="1" i="1" lang="en"/>
              <a:t>x</a:t>
            </a:r>
            <a:endParaRPr b="1" i="1"/>
          </a:p>
          <a:p>
            <a:pPr indent="0" lvl="0" marL="0" rtl="0" algn="l">
              <a:spcBef>
                <a:spcPts val="1600"/>
              </a:spcBef>
              <a:spcAft>
                <a:spcPts val="0"/>
              </a:spcAft>
              <a:buNone/>
            </a:pPr>
            <a:r>
              <a:t/>
            </a:r>
            <a:endParaRPr b="1" i="1"/>
          </a:p>
          <a:p>
            <a:pPr indent="-342900" lvl="0" marL="457200" rtl="0" algn="l">
              <a:spcBef>
                <a:spcPts val="1600"/>
              </a:spcBef>
              <a:spcAft>
                <a:spcPts val="0"/>
              </a:spcAft>
              <a:buSzPts val="1800"/>
              <a:buChar char="●"/>
            </a:pPr>
            <a:r>
              <a:rPr lang="en"/>
              <a:t>Least Square Estimation</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Closed form solution</a:t>
            </a:r>
            <a:endParaRPr/>
          </a:p>
        </p:txBody>
      </p:sp>
      <p:pic>
        <p:nvPicPr>
          <p:cNvPr id="82" name="Google Shape;82;p16"/>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83" name="Google Shape;83;p16"/>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84" name="Google Shape;84;p16"/>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85" name="Google Shape;85;p16"/>
          <p:cNvPicPr preferRelativeResize="0"/>
          <p:nvPr/>
        </p:nvPicPr>
        <p:blipFill>
          <a:blip r:embed="rId5">
            <a:alphaModFix/>
          </a:blip>
          <a:stretch>
            <a:fillRect/>
          </a:stretch>
        </p:blipFill>
        <p:spPr>
          <a:xfrm>
            <a:off x="2899000" y="2867600"/>
            <a:ext cx="3681644" cy="572700"/>
          </a:xfrm>
          <a:prstGeom prst="rect">
            <a:avLst/>
          </a:prstGeom>
          <a:noFill/>
          <a:ln>
            <a:noFill/>
          </a:ln>
        </p:spPr>
      </p:pic>
      <p:pic>
        <p:nvPicPr>
          <p:cNvPr id="86" name="Google Shape;86;p16"/>
          <p:cNvPicPr preferRelativeResize="0"/>
          <p:nvPr/>
        </p:nvPicPr>
        <p:blipFill>
          <a:blip r:embed="rId6">
            <a:alphaModFix/>
          </a:blip>
          <a:stretch>
            <a:fillRect/>
          </a:stretch>
        </p:blipFill>
        <p:spPr>
          <a:xfrm>
            <a:off x="3543638" y="3965850"/>
            <a:ext cx="2392375" cy="373375"/>
          </a:xfrm>
          <a:prstGeom prst="rect">
            <a:avLst/>
          </a:prstGeom>
          <a:noFill/>
          <a:ln>
            <a:noFill/>
          </a:ln>
        </p:spPr>
      </p:pic>
      <p:pic>
        <p:nvPicPr>
          <p:cNvPr id="87" name="Google Shape;87;p16"/>
          <p:cNvPicPr preferRelativeResize="0"/>
          <p:nvPr/>
        </p:nvPicPr>
        <p:blipFill>
          <a:blip r:embed="rId7">
            <a:alphaModFix/>
          </a:blip>
          <a:stretch>
            <a:fillRect/>
          </a:stretch>
        </p:blipFill>
        <p:spPr>
          <a:xfrm>
            <a:off x="2083375" y="1865330"/>
            <a:ext cx="4977245" cy="373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52"/>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Help Yelp!</a:t>
            </a:r>
            <a:endParaRPr/>
          </a:p>
        </p:txBody>
      </p:sp>
      <p:sp>
        <p:nvSpPr>
          <p:cNvPr id="526" name="Google Shape;526;p52"/>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Course project contest on yelp rating prediction is launched on Kaggle.</a:t>
            </a:r>
            <a:endParaRPr>
              <a:solidFill>
                <a:srgbClr val="000000"/>
              </a:solidFill>
            </a:endParaRPr>
          </a:p>
          <a:p>
            <a:pPr indent="-342900" lvl="0" marL="457200" rtl="0" algn="l">
              <a:spcBef>
                <a:spcPts val="1600"/>
              </a:spcBef>
              <a:spcAft>
                <a:spcPts val="0"/>
              </a:spcAft>
              <a:buSzPts val="1800"/>
              <a:buChar char="●"/>
            </a:pPr>
            <a:r>
              <a:rPr lang="en">
                <a:solidFill>
                  <a:srgbClr val="000000"/>
                </a:solidFill>
              </a:rPr>
              <a:t>Link: </a:t>
            </a:r>
            <a:r>
              <a:rPr lang="en" u="sng">
                <a:solidFill>
                  <a:schemeClr val="hlink"/>
                </a:solidFill>
                <a:hlinkClick r:id="rId3"/>
              </a:rPr>
              <a:t>https://www.kaggle.com/c/yelpratingprediction</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Important Dates</a:t>
            </a:r>
            <a:endParaRPr>
              <a:solidFill>
                <a:srgbClr val="000000"/>
              </a:solidFill>
            </a:endParaRPr>
          </a:p>
          <a:p>
            <a:pPr indent="-342900" lvl="1" marL="914400" rtl="0" algn="l">
              <a:spcBef>
                <a:spcPts val="0"/>
              </a:spcBef>
              <a:spcAft>
                <a:spcPts val="0"/>
              </a:spcAft>
              <a:buClr>
                <a:srgbClr val="FF0000"/>
              </a:buClr>
              <a:buSzPts val="1800"/>
              <a:buChar char="○"/>
            </a:pPr>
            <a:r>
              <a:rPr b="1" lang="en" sz="1800">
                <a:solidFill>
                  <a:srgbClr val="FF0000"/>
                </a:solidFill>
              </a:rPr>
              <a:t>Today: Group Formation</a:t>
            </a:r>
            <a:endParaRPr b="1" sz="1800">
              <a:solidFill>
                <a:srgbClr val="FF0000"/>
              </a:solidFill>
            </a:endParaRPr>
          </a:p>
          <a:p>
            <a:pPr indent="-342900" lvl="1" marL="914400" rtl="0" algn="l">
              <a:spcBef>
                <a:spcPts val="0"/>
              </a:spcBef>
              <a:spcAft>
                <a:spcPts val="0"/>
              </a:spcAft>
              <a:buClr>
                <a:srgbClr val="000000"/>
              </a:buClr>
              <a:buSzPts val="1800"/>
              <a:buChar char="○"/>
            </a:pPr>
            <a:r>
              <a:rPr lang="en" sz="1800">
                <a:solidFill>
                  <a:srgbClr val="000000"/>
                </a:solidFill>
              </a:rPr>
              <a:t>Nov. 5: Midterm Report</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Dec. 9: Final Report</a:t>
            </a:r>
            <a:endParaRPr sz="1800">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527" name="Google Shape;527;p52"/>
          <p:cNvPicPr preferRelativeResize="0"/>
          <p:nvPr/>
        </p:nvPicPr>
        <p:blipFill>
          <a:blip r:embed="rId4">
            <a:alphaModFix/>
          </a:blip>
          <a:stretch>
            <a:fillRect/>
          </a:stretch>
        </p:blipFill>
        <p:spPr>
          <a:xfrm>
            <a:off x="8259600" y="347124"/>
            <a:ext cx="572700" cy="572700"/>
          </a:xfrm>
          <a:prstGeom prst="rect">
            <a:avLst/>
          </a:prstGeom>
          <a:noFill/>
          <a:ln>
            <a:noFill/>
          </a:ln>
        </p:spPr>
      </p:pic>
      <p:pic>
        <p:nvPicPr>
          <p:cNvPr id="528" name="Google Shape;528;p52"/>
          <p:cNvPicPr preferRelativeResize="0"/>
          <p:nvPr/>
        </p:nvPicPr>
        <p:blipFill>
          <a:blip r:embed="rId5">
            <a:alphaModFix/>
          </a:blip>
          <a:stretch>
            <a:fillRect/>
          </a:stretch>
        </p:blipFill>
        <p:spPr>
          <a:xfrm>
            <a:off x="311700" y="433362"/>
            <a:ext cx="1050476" cy="349800"/>
          </a:xfrm>
          <a:prstGeom prst="rect">
            <a:avLst/>
          </a:prstGeom>
          <a:noFill/>
          <a:ln>
            <a:noFill/>
          </a:ln>
        </p:spPr>
      </p:pic>
      <p:cxnSp>
        <p:nvCxnSpPr>
          <p:cNvPr id="529" name="Google Shape;529;p52"/>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53"/>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Yelp Dataset</a:t>
            </a:r>
            <a:endParaRPr/>
          </a:p>
        </p:txBody>
      </p:sp>
      <p:sp>
        <p:nvSpPr>
          <p:cNvPr id="535" name="Google Shape;535;p53"/>
          <p:cNvSpPr txBox="1"/>
          <p:nvPr>
            <p:ph idx="1" type="body"/>
          </p:nvPr>
        </p:nvSpPr>
        <p:spPr>
          <a:xfrm>
            <a:off x="1380100" y="1266713"/>
            <a:ext cx="1552200" cy="49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000000"/>
                </a:solidFill>
              </a:rPr>
              <a:t>User</a:t>
            </a:r>
            <a:endParaRPr>
              <a:solidFill>
                <a:srgbClr val="000000"/>
              </a:solidFill>
            </a:endParaRPr>
          </a:p>
        </p:txBody>
      </p:sp>
      <p:pic>
        <p:nvPicPr>
          <p:cNvPr id="536" name="Google Shape;536;p53"/>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537" name="Google Shape;537;p53"/>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538" name="Google Shape;538;p53"/>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539" name="Google Shape;539;p53"/>
          <p:cNvPicPr preferRelativeResize="0"/>
          <p:nvPr/>
        </p:nvPicPr>
        <p:blipFill>
          <a:blip r:embed="rId5">
            <a:alphaModFix/>
          </a:blip>
          <a:stretch>
            <a:fillRect/>
          </a:stretch>
        </p:blipFill>
        <p:spPr>
          <a:xfrm>
            <a:off x="7072875" y="1735251"/>
            <a:ext cx="748965" cy="748967"/>
          </a:xfrm>
          <a:prstGeom prst="rect">
            <a:avLst/>
          </a:prstGeom>
          <a:noFill/>
          <a:ln>
            <a:noFill/>
          </a:ln>
        </p:spPr>
      </p:pic>
      <p:pic>
        <p:nvPicPr>
          <p:cNvPr id="540" name="Google Shape;540;p53"/>
          <p:cNvPicPr preferRelativeResize="0"/>
          <p:nvPr/>
        </p:nvPicPr>
        <p:blipFill>
          <a:blip r:embed="rId6">
            <a:alphaModFix/>
          </a:blip>
          <a:stretch>
            <a:fillRect/>
          </a:stretch>
        </p:blipFill>
        <p:spPr>
          <a:xfrm>
            <a:off x="1811486" y="1765013"/>
            <a:ext cx="689439" cy="689441"/>
          </a:xfrm>
          <a:prstGeom prst="rect">
            <a:avLst/>
          </a:prstGeom>
          <a:noFill/>
          <a:ln>
            <a:noFill/>
          </a:ln>
        </p:spPr>
      </p:pic>
      <p:pic>
        <p:nvPicPr>
          <p:cNvPr id="541" name="Google Shape;541;p53"/>
          <p:cNvPicPr preferRelativeResize="0"/>
          <p:nvPr/>
        </p:nvPicPr>
        <p:blipFill>
          <a:blip r:embed="rId7">
            <a:alphaModFix/>
          </a:blip>
          <a:stretch>
            <a:fillRect/>
          </a:stretch>
        </p:blipFill>
        <p:spPr>
          <a:xfrm>
            <a:off x="4281950" y="1765025"/>
            <a:ext cx="748975" cy="748975"/>
          </a:xfrm>
          <a:prstGeom prst="rect">
            <a:avLst/>
          </a:prstGeom>
          <a:noFill/>
          <a:ln>
            <a:noFill/>
          </a:ln>
        </p:spPr>
      </p:pic>
      <p:sp>
        <p:nvSpPr>
          <p:cNvPr id="542" name="Google Shape;542;p53"/>
          <p:cNvSpPr txBox="1"/>
          <p:nvPr>
            <p:ph idx="1" type="body"/>
          </p:nvPr>
        </p:nvSpPr>
        <p:spPr>
          <a:xfrm>
            <a:off x="3811200" y="1266713"/>
            <a:ext cx="1552200" cy="49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000000"/>
                </a:solidFill>
              </a:rPr>
              <a:t>Review</a:t>
            </a:r>
            <a:endParaRPr>
              <a:solidFill>
                <a:srgbClr val="000000"/>
              </a:solidFill>
            </a:endParaRPr>
          </a:p>
        </p:txBody>
      </p:sp>
      <p:sp>
        <p:nvSpPr>
          <p:cNvPr id="543" name="Google Shape;543;p53"/>
          <p:cNvSpPr txBox="1"/>
          <p:nvPr>
            <p:ph idx="1" type="body"/>
          </p:nvPr>
        </p:nvSpPr>
        <p:spPr>
          <a:xfrm>
            <a:off x="6631600" y="1266713"/>
            <a:ext cx="1552200" cy="49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000000"/>
                </a:solidFill>
              </a:rPr>
              <a:t>Business</a:t>
            </a:r>
            <a:endParaRPr>
              <a:solidFill>
                <a:srgbClr val="000000"/>
              </a:solidFill>
            </a:endParaRPr>
          </a:p>
        </p:txBody>
      </p:sp>
      <p:sp>
        <p:nvSpPr>
          <p:cNvPr id="544" name="Google Shape;544;p53"/>
          <p:cNvSpPr/>
          <p:nvPr/>
        </p:nvSpPr>
        <p:spPr>
          <a:xfrm>
            <a:off x="1239125" y="2507275"/>
            <a:ext cx="1442100" cy="408600"/>
          </a:xfrm>
          <a:prstGeom prst="ellipse">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User ID</a:t>
            </a:r>
            <a:endParaRPr sz="1200"/>
          </a:p>
        </p:txBody>
      </p:sp>
      <p:sp>
        <p:nvSpPr>
          <p:cNvPr id="545" name="Google Shape;545;p53"/>
          <p:cNvSpPr/>
          <p:nvPr/>
        </p:nvSpPr>
        <p:spPr>
          <a:xfrm>
            <a:off x="1558000" y="3178325"/>
            <a:ext cx="1442100" cy="408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Average stars</a:t>
            </a:r>
            <a:endParaRPr sz="1200"/>
          </a:p>
        </p:txBody>
      </p:sp>
      <p:sp>
        <p:nvSpPr>
          <p:cNvPr id="546" name="Google Shape;546;p53"/>
          <p:cNvSpPr/>
          <p:nvPr/>
        </p:nvSpPr>
        <p:spPr>
          <a:xfrm>
            <a:off x="569775" y="3586950"/>
            <a:ext cx="1442100" cy="408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Personal</a:t>
            </a:r>
            <a:endParaRPr sz="1200"/>
          </a:p>
          <a:p>
            <a:pPr indent="0" lvl="0" marL="0" rtl="0" algn="ctr">
              <a:spcBef>
                <a:spcPts val="0"/>
              </a:spcBef>
              <a:spcAft>
                <a:spcPts val="0"/>
              </a:spcAft>
              <a:buNone/>
            </a:pPr>
            <a:r>
              <a:rPr lang="en" sz="1200"/>
              <a:t>Features</a:t>
            </a:r>
            <a:endParaRPr sz="1200"/>
          </a:p>
        </p:txBody>
      </p:sp>
      <p:sp>
        <p:nvSpPr>
          <p:cNvPr id="547" name="Google Shape;547;p53"/>
          <p:cNvSpPr/>
          <p:nvPr/>
        </p:nvSpPr>
        <p:spPr>
          <a:xfrm>
            <a:off x="115888" y="2968725"/>
            <a:ext cx="1442100" cy="408600"/>
          </a:xfrm>
          <a:prstGeom prst="ellipse">
            <a:avLst/>
          </a:prstGeom>
          <a:solidFill>
            <a:srgbClr val="FFF2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0000"/>
                </a:solidFill>
              </a:rPr>
              <a:t>Friends</a:t>
            </a:r>
            <a:endParaRPr b="1" sz="1200">
              <a:solidFill>
                <a:srgbClr val="FF0000"/>
              </a:solidFill>
            </a:endParaRPr>
          </a:p>
        </p:txBody>
      </p:sp>
      <p:pic>
        <p:nvPicPr>
          <p:cNvPr id="548" name="Google Shape;548;p53"/>
          <p:cNvPicPr preferRelativeResize="0"/>
          <p:nvPr/>
        </p:nvPicPr>
        <p:blipFill>
          <a:blip r:embed="rId8">
            <a:alphaModFix/>
          </a:blip>
          <a:stretch>
            <a:fillRect/>
          </a:stretch>
        </p:blipFill>
        <p:spPr>
          <a:xfrm>
            <a:off x="756090" y="1610235"/>
            <a:ext cx="555736" cy="531428"/>
          </a:xfrm>
          <a:prstGeom prst="rect">
            <a:avLst/>
          </a:prstGeom>
          <a:noFill/>
          <a:ln>
            <a:noFill/>
          </a:ln>
        </p:spPr>
      </p:pic>
      <p:pic>
        <p:nvPicPr>
          <p:cNvPr id="549" name="Google Shape;549;p53"/>
          <p:cNvPicPr preferRelativeResize="0"/>
          <p:nvPr/>
        </p:nvPicPr>
        <p:blipFill>
          <a:blip r:embed="rId9">
            <a:alphaModFix/>
          </a:blip>
          <a:stretch>
            <a:fillRect/>
          </a:stretch>
        </p:blipFill>
        <p:spPr>
          <a:xfrm>
            <a:off x="569776" y="1973260"/>
            <a:ext cx="534336" cy="510963"/>
          </a:xfrm>
          <a:prstGeom prst="rect">
            <a:avLst/>
          </a:prstGeom>
          <a:noFill/>
          <a:ln>
            <a:noFill/>
          </a:ln>
        </p:spPr>
      </p:pic>
      <p:sp>
        <p:nvSpPr>
          <p:cNvPr id="550" name="Google Shape;550;p53"/>
          <p:cNvSpPr txBox="1"/>
          <p:nvPr>
            <p:ph idx="1" type="body"/>
          </p:nvPr>
        </p:nvSpPr>
        <p:spPr>
          <a:xfrm>
            <a:off x="176850" y="1281413"/>
            <a:ext cx="1552200" cy="49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000000"/>
                </a:solidFill>
              </a:rPr>
              <a:t>Friends</a:t>
            </a:r>
            <a:endParaRPr sz="1400">
              <a:solidFill>
                <a:srgbClr val="000000"/>
              </a:solidFill>
            </a:endParaRPr>
          </a:p>
        </p:txBody>
      </p:sp>
      <p:sp>
        <p:nvSpPr>
          <p:cNvPr id="551" name="Google Shape;551;p53"/>
          <p:cNvSpPr/>
          <p:nvPr/>
        </p:nvSpPr>
        <p:spPr>
          <a:xfrm>
            <a:off x="1380100" y="3995550"/>
            <a:ext cx="1442100" cy="408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Account </a:t>
            </a:r>
            <a:r>
              <a:rPr lang="en" sz="1200"/>
              <a:t>Duration</a:t>
            </a:r>
            <a:endParaRPr sz="1200"/>
          </a:p>
        </p:txBody>
      </p:sp>
      <p:sp>
        <p:nvSpPr>
          <p:cNvPr id="552" name="Google Shape;552;p53"/>
          <p:cNvSpPr/>
          <p:nvPr/>
        </p:nvSpPr>
        <p:spPr>
          <a:xfrm>
            <a:off x="312913" y="4445750"/>
            <a:ext cx="1442100" cy="408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Review counts</a:t>
            </a:r>
            <a:endParaRPr sz="1200"/>
          </a:p>
        </p:txBody>
      </p:sp>
      <p:cxnSp>
        <p:nvCxnSpPr>
          <p:cNvPr id="553" name="Google Shape;553;p53"/>
          <p:cNvCxnSpPr/>
          <p:nvPr/>
        </p:nvCxnSpPr>
        <p:spPr>
          <a:xfrm>
            <a:off x="3169825" y="1325750"/>
            <a:ext cx="0" cy="3668100"/>
          </a:xfrm>
          <a:prstGeom prst="straightConnector1">
            <a:avLst/>
          </a:prstGeom>
          <a:noFill/>
          <a:ln cap="flat" cmpd="sng" w="19050">
            <a:solidFill>
              <a:srgbClr val="999999"/>
            </a:solidFill>
            <a:prstDash val="dash"/>
            <a:round/>
            <a:headEnd len="med" w="med" type="none"/>
            <a:tailEnd len="med" w="med" type="none"/>
          </a:ln>
        </p:spPr>
      </p:cxnSp>
      <p:cxnSp>
        <p:nvCxnSpPr>
          <p:cNvPr id="554" name="Google Shape;554;p53"/>
          <p:cNvCxnSpPr/>
          <p:nvPr/>
        </p:nvCxnSpPr>
        <p:spPr>
          <a:xfrm>
            <a:off x="6173225" y="1325750"/>
            <a:ext cx="6900" cy="3658200"/>
          </a:xfrm>
          <a:prstGeom prst="straightConnector1">
            <a:avLst/>
          </a:prstGeom>
          <a:noFill/>
          <a:ln cap="flat" cmpd="sng" w="19050">
            <a:solidFill>
              <a:srgbClr val="999999"/>
            </a:solidFill>
            <a:prstDash val="dash"/>
            <a:round/>
            <a:headEnd len="med" w="med" type="none"/>
            <a:tailEnd len="med" w="med" type="none"/>
          </a:ln>
        </p:spPr>
      </p:cxnSp>
      <p:sp>
        <p:nvSpPr>
          <p:cNvPr id="555" name="Google Shape;555;p53"/>
          <p:cNvSpPr/>
          <p:nvPr/>
        </p:nvSpPr>
        <p:spPr>
          <a:xfrm>
            <a:off x="3666238" y="2612088"/>
            <a:ext cx="1442100" cy="408600"/>
          </a:xfrm>
          <a:prstGeom prst="ellipse">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User ID</a:t>
            </a:r>
            <a:endParaRPr sz="1200"/>
          </a:p>
        </p:txBody>
      </p:sp>
      <p:sp>
        <p:nvSpPr>
          <p:cNvPr id="556" name="Google Shape;556;p53"/>
          <p:cNvSpPr/>
          <p:nvPr/>
        </p:nvSpPr>
        <p:spPr>
          <a:xfrm>
            <a:off x="6270788" y="2664813"/>
            <a:ext cx="1442100" cy="408600"/>
          </a:xfrm>
          <a:prstGeom prst="ellipse">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Business</a:t>
            </a:r>
            <a:endParaRPr sz="1200"/>
          </a:p>
          <a:p>
            <a:pPr indent="0" lvl="0" marL="0" rtl="0" algn="ctr">
              <a:spcBef>
                <a:spcPts val="0"/>
              </a:spcBef>
              <a:spcAft>
                <a:spcPts val="0"/>
              </a:spcAft>
              <a:buNone/>
            </a:pPr>
            <a:r>
              <a:rPr lang="en" sz="1200"/>
              <a:t>ID</a:t>
            </a:r>
            <a:endParaRPr sz="1200"/>
          </a:p>
        </p:txBody>
      </p:sp>
      <p:sp>
        <p:nvSpPr>
          <p:cNvPr id="557" name="Google Shape;557;p53"/>
          <p:cNvSpPr/>
          <p:nvPr/>
        </p:nvSpPr>
        <p:spPr>
          <a:xfrm>
            <a:off x="7403238" y="3020688"/>
            <a:ext cx="1442100" cy="408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Location</a:t>
            </a:r>
            <a:endParaRPr sz="1200"/>
          </a:p>
        </p:txBody>
      </p:sp>
      <p:sp>
        <p:nvSpPr>
          <p:cNvPr id="558" name="Google Shape;558;p53"/>
          <p:cNvSpPr/>
          <p:nvPr/>
        </p:nvSpPr>
        <p:spPr>
          <a:xfrm>
            <a:off x="6330788" y="3403313"/>
            <a:ext cx="1442100" cy="408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Attributes</a:t>
            </a:r>
            <a:endParaRPr sz="1200"/>
          </a:p>
        </p:txBody>
      </p:sp>
      <p:sp>
        <p:nvSpPr>
          <p:cNvPr id="559" name="Google Shape;559;p53"/>
          <p:cNvSpPr/>
          <p:nvPr/>
        </p:nvSpPr>
        <p:spPr>
          <a:xfrm>
            <a:off x="7613225" y="3733225"/>
            <a:ext cx="1338600" cy="408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Categories</a:t>
            </a:r>
            <a:endParaRPr sz="1200"/>
          </a:p>
        </p:txBody>
      </p:sp>
      <p:sp>
        <p:nvSpPr>
          <p:cNvPr id="560" name="Google Shape;560;p53"/>
          <p:cNvSpPr/>
          <p:nvPr/>
        </p:nvSpPr>
        <p:spPr>
          <a:xfrm>
            <a:off x="6510013" y="4141813"/>
            <a:ext cx="1442100" cy="408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Average Stars</a:t>
            </a:r>
            <a:endParaRPr sz="1200"/>
          </a:p>
        </p:txBody>
      </p:sp>
      <p:sp>
        <p:nvSpPr>
          <p:cNvPr id="561" name="Google Shape;561;p53"/>
          <p:cNvSpPr/>
          <p:nvPr/>
        </p:nvSpPr>
        <p:spPr>
          <a:xfrm>
            <a:off x="7561463" y="4533688"/>
            <a:ext cx="1442100" cy="408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Hours</a:t>
            </a:r>
            <a:endParaRPr sz="1200"/>
          </a:p>
        </p:txBody>
      </p:sp>
      <p:sp>
        <p:nvSpPr>
          <p:cNvPr id="562" name="Google Shape;562;p53"/>
          <p:cNvSpPr/>
          <p:nvPr/>
        </p:nvSpPr>
        <p:spPr>
          <a:xfrm>
            <a:off x="4533450" y="3073413"/>
            <a:ext cx="1442100" cy="408600"/>
          </a:xfrm>
          <a:prstGeom prst="ellipse">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Business</a:t>
            </a:r>
            <a:endParaRPr sz="1200"/>
          </a:p>
          <a:p>
            <a:pPr indent="0" lvl="0" marL="0" rtl="0" algn="ctr">
              <a:spcBef>
                <a:spcPts val="0"/>
              </a:spcBef>
              <a:spcAft>
                <a:spcPts val="0"/>
              </a:spcAft>
              <a:buNone/>
            </a:pPr>
            <a:r>
              <a:rPr lang="en" sz="1200"/>
              <a:t>ID</a:t>
            </a:r>
            <a:endParaRPr sz="1200"/>
          </a:p>
        </p:txBody>
      </p:sp>
      <p:sp>
        <p:nvSpPr>
          <p:cNvPr id="563" name="Google Shape;563;p53"/>
          <p:cNvSpPr/>
          <p:nvPr/>
        </p:nvSpPr>
        <p:spPr>
          <a:xfrm>
            <a:off x="3339538" y="3502188"/>
            <a:ext cx="1442100" cy="408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Review Stars</a:t>
            </a:r>
            <a:endParaRPr sz="1200"/>
          </a:p>
        </p:txBody>
      </p:sp>
      <p:sp>
        <p:nvSpPr>
          <p:cNvPr id="564" name="Google Shape;564;p53"/>
          <p:cNvSpPr/>
          <p:nvPr/>
        </p:nvSpPr>
        <p:spPr>
          <a:xfrm>
            <a:off x="4670463" y="3811913"/>
            <a:ext cx="1442100" cy="408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Review Text</a:t>
            </a:r>
            <a:endParaRPr sz="1200"/>
          </a:p>
        </p:txBody>
      </p:sp>
      <p:sp>
        <p:nvSpPr>
          <p:cNvPr id="565" name="Google Shape;565;p53"/>
          <p:cNvSpPr/>
          <p:nvPr/>
        </p:nvSpPr>
        <p:spPr>
          <a:xfrm>
            <a:off x="3411463" y="4080500"/>
            <a:ext cx="1442100" cy="408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Date</a:t>
            </a:r>
            <a:endParaRPr sz="1200"/>
          </a:p>
        </p:txBody>
      </p:sp>
      <p:sp>
        <p:nvSpPr>
          <p:cNvPr id="566" name="Google Shape;566;p53"/>
          <p:cNvSpPr/>
          <p:nvPr/>
        </p:nvSpPr>
        <p:spPr>
          <a:xfrm>
            <a:off x="4533438" y="4445738"/>
            <a:ext cx="1442100" cy="408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Useful</a:t>
            </a:r>
            <a:endParaRPr sz="1200"/>
          </a:p>
        </p:txBody>
      </p:sp>
      <p:sp>
        <p:nvSpPr>
          <p:cNvPr id="567" name="Google Shape;567;p53"/>
          <p:cNvSpPr/>
          <p:nvPr/>
        </p:nvSpPr>
        <p:spPr>
          <a:xfrm>
            <a:off x="2681225" y="2001300"/>
            <a:ext cx="1226100" cy="269700"/>
          </a:xfrm>
          <a:prstGeom prst="rightArrow">
            <a:avLst>
              <a:gd fmla="val 50000" name="adj1"/>
              <a:gd fmla="val 924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3"/>
          <p:cNvSpPr/>
          <p:nvPr/>
        </p:nvSpPr>
        <p:spPr>
          <a:xfrm rot="10800000">
            <a:off x="5438850" y="2026725"/>
            <a:ext cx="1226100" cy="269700"/>
          </a:xfrm>
          <a:prstGeom prst="rightArrow">
            <a:avLst>
              <a:gd fmla="val 50000" name="adj1"/>
              <a:gd fmla="val 924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3"/>
          <p:cNvSpPr/>
          <p:nvPr/>
        </p:nvSpPr>
        <p:spPr>
          <a:xfrm>
            <a:off x="1311825" y="2056950"/>
            <a:ext cx="445800" cy="173100"/>
          </a:xfrm>
          <a:prstGeom prst="leftRightArrow">
            <a:avLst>
              <a:gd fmla="val 50000" name="adj1"/>
              <a:gd fmla="val 50000" name="adj2"/>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54"/>
          <p:cNvSpPr txBox="1"/>
          <p:nvPr>
            <p:ph type="title"/>
          </p:nvPr>
        </p:nvSpPr>
        <p:spPr>
          <a:xfrm>
            <a:off x="238200" y="233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a:t>
            </a:r>
            <a:endParaRPr/>
          </a:p>
        </p:txBody>
      </p:sp>
      <p:pic>
        <p:nvPicPr>
          <p:cNvPr id="575" name="Google Shape;575;p54"/>
          <p:cNvPicPr preferRelativeResize="0"/>
          <p:nvPr/>
        </p:nvPicPr>
        <p:blipFill>
          <a:blip r:embed="rId3">
            <a:alphaModFix/>
          </a:blip>
          <a:stretch>
            <a:fillRect/>
          </a:stretch>
        </p:blipFill>
        <p:spPr>
          <a:xfrm>
            <a:off x="3059325" y="428825"/>
            <a:ext cx="6084676" cy="4285849"/>
          </a:xfrm>
          <a:prstGeom prst="rect">
            <a:avLst/>
          </a:prstGeom>
          <a:noFill/>
          <a:ln>
            <a:noFill/>
          </a:ln>
        </p:spPr>
      </p:pic>
      <p:sp>
        <p:nvSpPr>
          <p:cNvPr id="576" name="Google Shape;576;p54"/>
          <p:cNvSpPr txBox="1"/>
          <p:nvPr>
            <p:ph idx="1" type="body"/>
          </p:nvPr>
        </p:nvSpPr>
        <p:spPr>
          <a:xfrm>
            <a:off x="289650" y="968725"/>
            <a:ext cx="2621100" cy="339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Index</a:t>
            </a:r>
            <a:endParaRPr sz="1400"/>
          </a:p>
          <a:p>
            <a:pPr indent="-317500" lvl="0" marL="457200" rtl="0" algn="l">
              <a:spcBef>
                <a:spcPts val="0"/>
              </a:spcBef>
              <a:spcAft>
                <a:spcPts val="0"/>
              </a:spcAft>
              <a:buSzPts val="1400"/>
              <a:buChar char="●"/>
            </a:pPr>
            <a:r>
              <a:rPr lang="en" sz="1400"/>
              <a:t>Features / Attributes (outdoor/is_romantic, etc)</a:t>
            </a:r>
            <a:endParaRPr sz="1400"/>
          </a:p>
          <a:p>
            <a:pPr indent="-317500" lvl="0" marL="457200" rtl="0" algn="l">
              <a:spcBef>
                <a:spcPts val="0"/>
              </a:spcBef>
              <a:spcAft>
                <a:spcPts val="0"/>
              </a:spcAft>
              <a:buSzPts val="1400"/>
              <a:buChar char="●"/>
            </a:pPr>
            <a:r>
              <a:rPr lang="en" sz="1400"/>
              <a:t>Categories</a:t>
            </a:r>
            <a:endParaRPr sz="1400"/>
          </a:p>
          <a:p>
            <a:pPr indent="-317500" lvl="0" marL="457200" rtl="0" algn="l">
              <a:spcBef>
                <a:spcPts val="0"/>
              </a:spcBef>
              <a:spcAft>
                <a:spcPts val="0"/>
              </a:spcAft>
              <a:buSzPts val="1400"/>
              <a:buChar char="●"/>
            </a:pPr>
            <a:r>
              <a:rPr lang="en" sz="1400"/>
              <a:t>Hours</a:t>
            </a:r>
            <a:endParaRPr sz="1400"/>
          </a:p>
          <a:p>
            <a:pPr indent="-317500" lvl="0" marL="457200" rtl="0" algn="l">
              <a:spcBef>
                <a:spcPts val="0"/>
              </a:spcBef>
              <a:spcAft>
                <a:spcPts val="0"/>
              </a:spcAft>
              <a:buSzPts val="1400"/>
              <a:buChar char="●"/>
            </a:pPr>
            <a:r>
              <a:rPr lang="en" sz="1400"/>
              <a:t>Address (Street/Postal code/state)</a:t>
            </a:r>
            <a:endParaRPr sz="1400"/>
          </a:p>
          <a:p>
            <a:pPr indent="-317500" lvl="0" marL="457200" rtl="0" algn="l">
              <a:spcBef>
                <a:spcPts val="0"/>
              </a:spcBef>
              <a:spcAft>
                <a:spcPts val="0"/>
              </a:spcAft>
              <a:buSzPts val="1400"/>
              <a:buChar char="●"/>
            </a:pPr>
            <a:r>
              <a:rPr lang="en" sz="1400"/>
              <a:t>Stars</a:t>
            </a:r>
            <a:endParaRPr sz="1400"/>
          </a:p>
          <a:p>
            <a:pPr indent="0" lvl="0" marL="0" rtl="0" algn="l">
              <a:spcBef>
                <a:spcPts val="0"/>
              </a:spcBef>
              <a:spcAft>
                <a:spcPts val="1600"/>
              </a:spcAft>
              <a:buNone/>
            </a:pPr>
            <a:r>
              <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a:t>
            </a:r>
            <a:endParaRPr/>
          </a:p>
        </p:txBody>
      </p:sp>
      <p:sp>
        <p:nvSpPr>
          <p:cNvPr id="582" name="Google Shape;582;p55"/>
          <p:cNvSpPr txBox="1"/>
          <p:nvPr>
            <p:ph idx="1" type="body"/>
          </p:nvPr>
        </p:nvSpPr>
        <p:spPr>
          <a:xfrm>
            <a:off x="289650" y="968725"/>
            <a:ext cx="2621100" cy="339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Index</a:t>
            </a:r>
            <a:endParaRPr sz="1400"/>
          </a:p>
          <a:p>
            <a:pPr indent="-317500" lvl="0" marL="457200" rtl="0" algn="l">
              <a:spcBef>
                <a:spcPts val="0"/>
              </a:spcBef>
              <a:spcAft>
                <a:spcPts val="0"/>
              </a:spcAft>
              <a:buSzPts val="1400"/>
              <a:buChar char="●"/>
            </a:pPr>
            <a:r>
              <a:rPr lang="en" sz="1400"/>
              <a:t>Features</a:t>
            </a:r>
            <a:endParaRPr sz="1400"/>
          </a:p>
          <a:p>
            <a:pPr indent="-317500" lvl="1" marL="914400" rtl="0" algn="l">
              <a:spcBef>
                <a:spcPts val="0"/>
              </a:spcBef>
              <a:spcAft>
                <a:spcPts val="0"/>
              </a:spcAft>
              <a:buSzPts val="1400"/>
              <a:buChar char="○"/>
            </a:pPr>
            <a:r>
              <a:rPr lang="en"/>
              <a:t>Fans</a:t>
            </a:r>
            <a:endParaRPr/>
          </a:p>
          <a:p>
            <a:pPr indent="-317500" lvl="1" marL="914400" rtl="0" algn="l">
              <a:spcBef>
                <a:spcPts val="0"/>
              </a:spcBef>
              <a:spcAft>
                <a:spcPts val="0"/>
              </a:spcAft>
              <a:buSzPts val="1400"/>
              <a:buChar char="○"/>
            </a:pPr>
            <a:r>
              <a:rPr lang="en"/>
              <a:t>Is_cool</a:t>
            </a:r>
            <a:endParaRPr/>
          </a:p>
          <a:p>
            <a:pPr indent="-317500" lvl="1" marL="914400" rtl="0" algn="l">
              <a:spcBef>
                <a:spcPts val="0"/>
              </a:spcBef>
              <a:spcAft>
                <a:spcPts val="0"/>
              </a:spcAft>
              <a:buSzPts val="1400"/>
              <a:buChar char="○"/>
            </a:pPr>
            <a:r>
              <a:rPr lang="en"/>
              <a:t>Useful score</a:t>
            </a:r>
            <a:endParaRPr/>
          </a:p>
          <a:p>
            <a:pPr indent="-317500" lvl="1" marL="914400" rtl="0" algn="l">
              <a:spcBef>
                <a:spcPts val="0"/>
              </a:spcBef>
              <a:spcAft>
                <a:spcPts val="0"/>
              </a:spcAft>
              <a:buSzPts val="1400"/>
              <a:buChar char="○"/>
            </a:pPr>
            <a:r>
              <a:rPr lang="en"/>
              <a:t>etc</a:t>
            </a:r>
            <a:endParaRPr/>
          </a:p>
          <a:p>
            <a:pPr indent="-317500" lvl="0" marL="457200" rtl="0" algn="l">
              <a:spcBef>
                <a:spcPts val="0"/>
              </a:spcBef>
              <a:spcAft>
                <a:spcPts val="0"/>
              </a:spcAft>
              <a:buSzPts val="1400"/>
              <a:buChar char="●"/>
            </a:pPr>
            <a:r>
              <a:rPr lang="en" sz="1400"/>
              <a:t>Review counts</a:t>
            </a:r>
            <a:endParaRPr sz="1400"/>
          </a:p>
          <a:p>
            <a:pPr indent="-317500" lvl="0" marL="457200" rtl="0" algn="l">
              <a:spcBef>
                <a:spcPts val="0"/>
              </a:spcBef>
              <a:spcAft>
                <a:spcPts val="0"/>
              </a:spcAft>
              <a:buClr>
                <a:srgbClr val="666666"/>
              </a:buClr>
              <a:buSzPts val="1400"/>
              <a:buChar char="●"/>
            </a:pPr>
            <a:r>
              <a:rPr lang="en" sz="1400">
                <a:solidFill>
                  <a:srgbClr val="666666"/>
                </a:solidFill>
              </a:rPr>
              <a:t>Friends User ID</a:t>
            </a:r>
            <a:endParaRPr sz="1400">
              <a:solidFill>
                <a:srgbClr val="666666"/>
              </a:solidFill>
            </a:endParaRPr>
          </a:p>
          <a:p>
            <a:pPr indent="-317500" lvl="0" marL="457200" rtl="0" algn="l">
              <a:spcBef>
                <a:spcPts val="0"/>
              </a:spcBef>
              <a:spcAft>
                <a:spcPts val="0"/>
              </a:spcAft>
              <a:buSzPts val="1400"/>
              <a:buChar char="●"/>
            </a:pPr>
            <a:r>
              <a:rPr lang="en" sz="1400"/>
              <a:t>Average stars</a:t>
            </a:r>
            <a:endParaRPr sz="1400"/>
          </a:p>
          <a:p>
            <a:pPr indent="0" lvl="0" marL="0" rtl="0" algn="l">
              <a:spcBef>
                <a:spcPts val="0"/>
              </a:spcBef>
              <a:spcAft>
                <a:spcPts val="1600"/>
              </a:spcAft>
              <a:buNone/>
            </a:pPr>
            <a:r>
              <a:t/>
            </a:r>
            <a:endParaRPr sz="1600"/>
          </a:p>
        </p:txBody>
      </p:sp>
      <p:pic>
        <p:nvPicPr>
          <p:cNvPr id="583" name="Google Shape;583;p55"/>
          <p:cNvPicPr preferRelativeResize="0"/>
          <p:nvPr/>
        </p:nvPicPr>
        <p:blipFill>
          <a:blip r:embed="rId3">
            <a:alphaModFix/>
          </a:blip>
          <a:stretch>
            <a:fillRect/>
          </a:stretch>
        </p:blipFill>
        <p:spPr>
          <a:xfrm>
            <a:off x="3033750" y="1199525"/>
            <a:ext cx="5928451" cy="28553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 Links between user and item</a:t>
            </a:r>
            <a:endParaRPr/>
          </a:p>
        </p:txBody>
      </p:sp>
      <p:sp>
        <p:nvSpPr>
          <p:cNvPr id="589" name="Google Shape;589;p56"/>
          <p:cNvSpPr txBox="1"/>
          <p:nvPr>
            <p:ph idx="1" type="body"/>
          </p:nvPr>
        </p:nvSpPr>
        <p:spPr>
          <a:xfrm>
            <a:off x="311700" y="1071625"/>
            <a:ext cx="2621100" cy="339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Text</a:t>
            </a:r>
            <a:endParaRPr sz="1400"/>
          </a:p>
          <a:p>
            <a:pPr indent="-317500" lvl="0" marL="457200" rtl="0" algn="l">
              <a:spcBef>
                <a:spcPts val="0"/>
              </a:spcBef>
              <a:spcAft>
                <a:spcPts val="0"/>
              </a:spcAft>
              <a:buSzPts val="1400"/>
              <a:buChar char="●"/>
            </a:pPr>
            <a:r>
              <a:rPr lang="en" sz="1400"/>
              <a:t>Stars</a:t>
            </a:r>
            <a:endParaRPr sz="1400"/>
          </a:p>
          <a:p>
            <a:pPr indent="-317500" lvl="0" marL="457200" rtl="0" algn="l">
              <a:spcBef>
                <a:spcPts val="0"/>
              </a:spcBef>
              <a:spcAft>
                <a:spcPts val="0"/>
              </a:spcAft>
              <a:buSzPts val="1400"/>
              <a:buChar char="●"/>
            </a:pPr>
            <a:r>
              <a:rPr lang="en" sz="1400"/>
              <a:t>User ID</a:t>
            </a:r>
            <a:endParaRPr sz="1400"/>
          </a:p>
          <a:p>
            <a:pPr indent="-317500" lvl="0" marL="457200" rtl="0" algn="l">
              <a:spcBef>
                <a:spcPts val="0"/>
              </a:spcBef>
              <a:spcAft>
                <a:spcPts val="0"/>
              </a:spcAft>
              <a:buSzPts val="1400"/>
              <a:buChar char="●"/>
            </a:pPr>
            <a:r>
              <a:rPr lang="en" sz="1400"/>
              <a:t>Restaurant ID</a:t>
            </a:r>
            <a:endParaRPr sz="1400"/>
          </a:p>
          <a:p>
            <a:pPr indent="0" lvl="0" marL="0" rtl="0" algn="l">
              <a:spcBef>
                <a:spcPts val="0"/>
              </a:spcBef>
              <a:spcAft>
                <a:spcPts val="1600"/>
              </a:spcAft>
              <a:buNone/>
            </a:pPr>
            <a:r>
              <a:t/>
            </a:r>
            <a:endParaRPr sz="1600"/>
          </a:p>
        </p:txBody>
      </p:sp>
      <p:pic>
        <p:nvPicPr>
          <p:cNvPr id="590" name="Google Shape;590;p56"/>
          <p:cNvPicPr preferRelativeResize="0"/>
          <p:nvPr/>
        </p:nvPicPr>
        <p:blipFill>
          <a:blip r:embed="rId3">
            <a:alphaModFix/>
          </a:blip>
          <a:stretch>
            <a:fillRect/>
          </a:stretch>
        </p:blipFill>
        <p:spPr>
          <a:xfrm>
            <a:off x="2837275" y="1240464"/>
            <a:ext cx="6306725" cy="1189965"/>
          </a:xfrm>
          <a:prstGeom prst="rect">
            <a:avLst/>
          </a:prstGeom>
          <a:noFill/>
          <a:ln>
            <a:noFill/>
          </a:ln>
        </p:spPr>
      </p:pic>
      <p:pic>
        <p:nvPicPr>
          <p:cNvPr id="591" name="Google Shape;591;p56"/>
          <p:cNvPicPr preferRelativeResize="0"/>
          <p:nvPr/>
        </p:nvPicPr>
        <p:blipFill>
          <a:blip r:embed="rId4">
            <a:alphaModFix/>
          </a:blip>
          <a:stretch>
            <a:fillRect/>
          </a:stretch>
        </p:blipFill>
        <p:spPr>
          <a:xfrm>
            <a:off x="2837275" y="2653172"/>
            <a:ext cx="6306723" cy="1498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57"/>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RMSE</a:t>
            </a:r>
            <a:endParaRPr/>
          </a:p>
        </p:txBody>
      </p:sp>
      <p:sp>
        <p:nvSpPr>
          <p:cNvPr id="597" name="Google Shape;597;p57"/>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Evaluation metrics: </a:t>
            </a:r>
            <a:r>
              <a:rPr lang="en">
                <a:solidFill>
                  <a:srgbClr val="000000"/>
                </a:solidFill>
              </a:rPr>
              <a:t>RMSE (Root-mean-square error) between ground truth ratings and predicted ratings between user-business pair.</a:t>
            </a:r>
            <a:endParaRPr>
              <a:solidFill>
                <a:srgbClr val="000000"/>
              </a:solidFill>
            </a:endParaRPr>
          </a:p>
          <a:p>
            <a:pPr indent="0" lvl="0" marL="0" rtl="0" algn="l">
              <a:spcBef>
                <a:spcPts val="1600"/>
              </a:spcBef>
              <a:spcAft>
                <a:spcPts val="0"/>
              </a:spcAft>
              <a:buNone/>
            </a:pPr>
            <a:r>
              <a:rPr b="1" lang="en">
                <a:solidFill>
                  <a:srgbClr val="000000"/>
                </a:solidFill>
              </a:rPr>
              <a:t>Formula:</a:t>
            </a:r>
            <a:endParaRPr b="1">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598" name="Google Shape;598;p57"/>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599" name="Google Shape;599;p57"/>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600" name="Google Shape;600;p57"/>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601" name="Google Shape;601;p57"/>
          <p:cNvPicPr preferRelativeResize="0"/>
          <p:nvPr/>
        </p:nvPicPr>
        <p:blipFill>
          <a:blip r:embed="rId5">
            <a:alphaModFix/>
          </a:blip>
          <a:stretch>
            <a:fillRect/>
          </a:stretch>
        </p:blipFill>
        <p:spPr>
          <a:xfrm>
            <a:off x="3136600" y="2443580"/>
            <a:ext cx="2870799" cy="854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58"/>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explanations</a:t>
            </a:r>
            <a:endParaRPr/>
          </a:p>
        </p:txBody>
      </p:sp>
      <p:sp>
        <p:nvSpPr>
          <p:cNvPr id="607" name="Google Shape;607;p58"/>
          <p:cNvSpPr txBox="1"/>
          <p:nvPr>
            <p:ph idx="1" type="body"/>
          </p:nvPr>
        </p:nvSpPr>
        <p:spPr>
          <a:xfrm>
            <a:off x="311700" y="1144775"/>
            <a:ext cx="8520600" cy="3762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Data is in various types including </a:t>
            </a:r>
            <a:r>
              <a:rPr b="1" lang="en" sz="1600">
                <a:solidFill>
                  <a:srgbClr val="000000"/>
                </a:solidFill>
              </a:rPr>
              <a:t>text data, binary features, numerical features, categorical features, etc.</a:t>
            </a:r>
            <a:endParaRPr b="1"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If you consider friendship among users, it naturally constructs a</a:t>
            </a:r>
            <a:r>
              <a:rPr i="1" lang="en" sz="1600">
                <a:solidFill>
                  <a:srgbClr val="000000"/>
                </a:solidFill>
              </a:rPr>
              <a:t> “user graph”</a:t>
            </a:r>
            <a:r>
              <a:rPr lang="en" sz="1600">
                <a:solidFill>
                  <a:srgbClr val="000000"/>
                </a:solidFill>
              </a:rPr>
              <a: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If you consider business in same area, it also forms another </a:t>
            </a:r>
            <a:r>
              <a:rPr i="1" lang="en" sz="1600">
                <a:solidFill>
                  <a:srgbClr val="000000"/>
                </a:solidFill>
              </a:rPr>
              <a:t>“business map”</a:t>
            </a:r>
            <a:r>
              <a:rPr lang="en" sz="1600">
                <a:solidFill>
                  <a:srgbClr val="000000"/>
                </a:solidFill>
              </a:rPr>
              <a:t> based on geographic relations.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There are temporal-related features on reviews.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Some features of users and business are missing.</a:t>
            </a:r>
            <a:endParaRPr sz="16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For example, some users do not have friends.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Some business attributes, hours or neighborhood are unknown.</a:t>
            </a:r>
            <a:endParaRPr>
              <a:solidFill>
                <a:srgbClr val="000000"/>
              </a:solidFill>
            </a:endParaRPr>
          </a:p>
          <a:p>
            <a:pPr indent="-330200" lvl="0" marL="457200" rtl="0" algn="l">
              <a:spcBef>
                <a:spcPts val="0"/>
              </a:spcBef>
              <a:spcAft>
                <a:spcPts val="0"/>
              </a:spcAft>
              <a:buClr>
                <a:srgbClr val="FF0000"/>
              </a:buClr>
              <a:buSzPts val="1600"/>
              <a:buChar char="●"/>
            </a:pPr>
            <a:r>
              <a:rPr b="1" lang="en" sz="1600">
                <a:solidFill>
                  <a:srgbClr val="FF0000"/>
                </a:solidFill>
              </a:rPr>
              <a:t>Not all information are useful! → Some features may not be helpful for rating tasks.</a:t>
            </a:r>
            <a:endParaRPr b="1" sz="1600">
              <a:solidFill>
                <a:srgbClr val="FF0000"/>
              </a:solidFill>
            </a:endParaRPr>
          </a:p>
          <a:p>
            <a:pPr indent="-330200" lvl="0" marL="457200" rtl="0" algn="l">
              <a:spcBef>
                <a:spcPts val="0"/>
              </a:spcBef>
              <a:spcAft>
                <a:spcPts val="0"/>
              </a:spcAft>
              <a:buClr>
                <a:srgbClr val="FF0000"/>
              </a:buClr>
              <a:buSzPts val="1600"/>
              <a:buChar char="●"/>
            </a:pPr>
            <a:r>
              <a:rPr b="1" lang="en" sz="1600">
                <a:solidFill>
                  <a:srgbClr val="FF0000"/>
                </a:solidFill>
              </a:rPr>
              <a:t>Try to start simple models. Sometimes they surprisingly work.</a:t>
            </a:r>
            <a:endParaRPr b="1" sz="1600">
              <a:solidFill>
                <a:srgbClr val="FF0000"/>
              </a:solidFill>
            </a:endParaRPr>
          </a:p>
          <a:p>
            <a:pPr indent="0" lvl="0" marL="0" rtl="0" algn="l">
              <a:spcBef>
                <a:spcPts val="1600"/>
              </a:spcBef>
              <a:spcAft>
                <a:spcPts val="1600"/>
              </a:spcAft>
              <a:buNone/>
            </a:pPr>
            <a:r>
              <a:t/>
            </a:r>
            <a:endParaRPr>
              <a:solidFill>
                <a:srgbClr val="000000"/>
              </a:solidFill>
            </a:endParaRPr>
          </a:p>
        </p:txBody>
      </p:sp>
      <p:pic>
        <p:nvPicPr>
          <p:cNvPr id="608" name="Google Shape;608;p58"/>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609" name="Google Shape;609;p58"/>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610" name="Google Shape;610;p58"/>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59"/>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sp>
        <p:nvSpPr>
          <p:cNvPr id="616" name="Google Shape;616;p59"/>
          <p:cNvSpPr txBox="1"/>
          <p:nvPr>
            <p:ph idx="1" type="body"/>
          </p:nvPr>
        </p:nvSpPr>
        <p:spPr>
          <a:xfrm>
            <a:off x="311700" y="1144775"/>
            <a:ext cx="8520600" cy="3762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What is feature engineering?</a:t>
            </a:r>
            <a:endParaRPr sz="16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Wikipedia: The process of using </a:t>
            </a:r>
            <a:r>
              <a:rPr b="1" lang="en">
                <a:solidFill>
                  <a:srgbClr val="000000"/>
                </a:solidFill>
              </a:rPr>
              <a:t>domain knowledge</a:t>
            </a:r>
            <a:r>
              <a:rPr lang="en">
                <a:solidFill>
                  <a:srgbClr val="000000"/>
                </a:solidFill>
              </a:rPr>
              <a:t> of the data to </a:t>
            </a:r>
            <a:r>
              <a:rPr b="1" lang="en">
                <a:solidFill>
                  <a:srgbClr val="000000"/>
                </a:solidFill>
              </a:rPr>
              <a:t>create features </a:t>
            </a:r>
            <a:r>
              <a:rPr lang="en">
                <a:solidFill>
                  <a:srgbClr val="000000"/>
                </a:solidFill>
              </a:rPr>
              <a:t>that make machine learning algorithms work.</a:t>
            </a:r>
            <a:endParaRPr>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Reason for feature engineering</a:t>
            </a:r>
            <a:endParaRPr sz="16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Simpler models / Better results</a:t>
            </a:r>
            <a:endParaRPr>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When to apply feature engineering</a:t>
            </a:r>
            <a:endParaRPr sz="16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Data collection → Data cleaning → </a:t>
            </a:r>
            <a:r>
              <a:rPr b="1" lang="en">
                <a:solidFill>
                  <a:srgbClr val="FF0000"/>
                </a:solidFill>
              </a:rPr>
              <a:t>Feature Engineering</a:t>
            </a:r>
            <a:r>
              <a:rPr lang="en">
                <a:solidFill>
                  <a:srgbClr val="000000"/>
                </a:solidFill>
              </a:rPr>
              <a:t> → Model Training → Evaluation</a:t>
            </a:r>
            <a:endParaRPr>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Examples</a:t>
            </a:r>
            <a:endParaRPr sz="1600">
              <a:solidFill>
                <a:srgbClr val="000000"/>
              </a:solidFill>
            </a:endParaRPr>
          </a:p>
          <a:p>
            <a:pPr indent="-317500" lvl="1" marL="914400" rtl="0" algn="l">
              <a:spcBef>
                <a:spcPts val="0"/>
              </a:spcBef>
              <a:spcAft>
                <a:spcPts val="0"/>
              </a:spcAft>
              <a:buClr>
                <a:srgbClr val="000000"/>
              </a:buClr>
              <a:buSzPts val="1400"/>
              <a:buChar char="○"/>
            </a:pPr>
            <a:r>
              <a:rPr lang="en" u="sng">
                <a:solidFill>
                  <a:schemeClr val="hlink"/>
                </a:solidFill>
                <a:hlinkClick r:id="rId3"/>
              </a:rPr>
              <a:t>Speech recognition</a:t>
            </a:r>
            <a:r>
              <a:rPr lang="en">
                <a:solidFill>
                  <a:srgbClr val="000000"/>
                </a:solidFill>
              </a:rPr>
              <a:t>: Use Fourier transform to analyze </a:t>
            </a:r>
            <a:r>
              <a:rPr lang="en">
                <a:solidFill>
                  <a:srgbClr val="000000"/>
                </a:solidFill>
              </a:rPr>
              <a:t>spectrum</a:t>
            </a:r>
            <a:r>
              <a:rPr lang="en">
                <a:solidFill>
                  <a:srgbClr val="000000"/>
                </a:solidFill>
              </a:rPr>
              <a:t> instead of time series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Many other applications …</a:t>
            </a:r>
            <a:endParaRPr>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Methods: </a:t>
            </a:r>
            <a:r>
              <a:rPr b="1" lang="en" sz="1600">
                <a:solidFill>
                  <a:srgbClr val="000000"/>
                </a:solidFill>
              </a:rPr>
              <a:t>Selection / Construction / Representation</a:t>
            </a:r>
            <a:endParaRPr b="1" sz="16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Example: Indicator variables</a:t>
            </a:r>
            <a:endParaRPr>
              <a:solidFill>
                <a:srgbClr val="000000"/>
              </a:solidFill>
            </a:endParaRPr>
          </a:p>
          <a:p>
            <a:pPr indent="-317500" lvl="1" marL="914400" rtl="0" algn="l">
              <a:spcBef>
                <a:spcPts val="0"/>
              </a:spcBef>
              <a:spcAft>
                <a:spcPts val="0"/>
              </a:spcAft>
              <a:buClr>
                <a:srgbClr val="000000"/>
              </a:buClr>
              <a:buSzPts val="1400"/>
              <a:buChar char="○"/>
            </a:pPr>
            <a:r>
              <a:rPr lang="en" u="sng">
                <a:solidFill>
                  <a:schemeClr val="hlink"/>
                </a:solidFill>
                <a:hlinkClick r:id="rId4"/>
              </a:rPr>
              <a:t>More feature engineering methods</a:t>
            </a:r>
            <a:endParaRPr>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Advanced topic: Automated feature engineering</a:t>
            </a:r>
            <a:endParaRPr sz="1600">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617" name="Google Shape;617;p59"/>
          <p:cNvPicPr preferRelativeResize="0"/>
          <p:nvPr/>
        </p:nvPicPr>
        <p:blipFill>
          <a:blip r:embed="rId5">
            <a:alphaModFix/>
          </a:blip>
          <a:stretch>
            <a:fillRect/>
          </a:stretch>
        </p:blipFill>
        <p:spPr>
          <a:xfrm>
            <a:off x="8259600" y="347124"/>
            <a:ext cx="572700" cy="572700"/>
          </a:xfrm>
          <a:prstGeom prst="rect">
            <a:avLst/>
          </a:prstGeom>
          <a:noFill/>
          <a:ln>
            <a:noFill/>
          </a:ln>
        </p:spPr>
      </p:pic>
      <p:pic>
        <p:nvPicPr>
          <p:cNvPr id="618" name="Google Shape;618;p59"/>
          <p:cNvPicPr preferRelativeResize="0"/>
          <p:nvPr/>
        </p:nvPicPr>
        <p:blipFill>
          <a:blip r:embed="rId6">
            <a:alphaModFix/>
          </a:blip>
          <a:stretch>
            <a:fillRect/>
          </a:stretch>
        </p:blipFill>
        <p:spPr>
          <a:xfrm>
            <a:off x="311700" y="433362"/>
            <a:ext cx="1050476" cy="349800"/>
          </a:xfrm>
          <a:prstGeom prst="rect">
            <a:avLst/>
          </a:prstGeom>
          <a:noFill/>
          <a:ln>
            <a:noFill/>
          </a:ln>
        </p:spPr>
      </p:pic>
      <p:cxnSp>
        <p:nvCxnSpPr>
          <p:cNvPr id="619" name="Google Shape;619;p59"/>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pic>
        <p:nvPicPr>
          <p:cNvPr id="624" name="Google Shape;624;p60"/>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625" name="Google Shape;625;p60"/>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626" name="Google Shape;626;p60"/>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627" name="Google Shape;627;p60"/>
          <p:cNvSpPr txBox="1"/>
          <p:nvPr>
            <p:ph type="title"/>
          </p:nvPr>
        </p:nvSpPr>
        <p:spPr>
          <a:xfrm>
            <a:off x="1362175" y="149875"/>
            <a:ext cx="6689400" cy="828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Speech Recognition</a:t>
            </a:r>
            <a:endParaRPr/>
          </a:p>
          <a:p>
            <a:pPr indent="0" lvl="0" marL="0" rtl="0" algn="ctr">
              <a:lnSpc>
                <a:spcPct val="115000"/>
              </a:lnSpc>
              <a:spcBef>
                <a:spcPts val="0"/>
              </a:spcBef>
              <a:spcAft>
                <a:spcPts val="0"/>
              </a:spcAft>
              <a:buNone/>
            </a:pPr>
            <a:r>
              <a:rPr lang="en" sz="1800">
                <a:solidFill>
                  <a:srgbClr val="999999"/>
                </a:solidFill>
              </a:rPr>
              <a:t>Examples of Feature Engineering</a:t>
            </a:r>
            <a:endParaRPr sz="1800">
              <a:solidFill>
                <a:srgbClr val="999999"/>
              </a:solidFill>
            </a:endParaRPr>
          </a:p>
        </p:txBody>
      </p:sp>
      <p:pic>
        <p:nvPicPr>
          <p:cNvPr id="628" name="Google Shape;628;p60"/>
          <p:cNvPicPr preferRelativeResize="0"/>
          <p:nvPr/>
        </p:nvPicPr>
        <p:blipFill>
          <a:blip r:embed="rId5">
            <a:alphaModFix/>
          </a:blip>
          <a:stretch>
            <a:fillRect/>
          </a:stretch>
        </p:blipFill>
        <p:spPr>
          <a:xfrm>
            <a:off x="431525" y="1395925"/>
            <a:ext cx="3872800" cy="1175399"/>
          </a:xfrm>
          <a:prstGeom prst="rect">
            <a:avLst/>
          </a:prstGeom>
          <a:noFill/>
          <a:ln>
            <a:noFill/>
          </a:ln>
        </p:spPr>
      </p:pic>
      <p:pic>
        <p:nvPicPr>
          <p:cNvPr id="629" name="Google Shape;629;p60"/>
          <p:cNvPicPr preferRelativeResize="0"/>
          <p:nvPr/>
        </p:nvPicPr>
        <p:blipFill>
          <a:blip r:embed="rId6">
            <a:alphaModFix/>
          </a:blip>
          <a:stretch>
            <a:fillRect/>
          </a:stretch>
        </p:blipFill>
        <p:spPr>
          <a:xfrm>
            <a:off x="440563" y="2926100"/>
            <a:ext cx="3854724" cy="1652725"/>
          </a:xfrm>
          <a:prstGeom prst="rect">
            <a:avLst/>
          </a:prstGeom>
          <a:noFill/>
          <a:ln>
            <a:noFill/>
          </a:ln>
        </p:spPr>
      </p:pic>
      <p:pic>
        <p:nvPicPr>
          <p:cNvPr id="630" name="Google Shape;630;p60"/>
          <p:cNvPicPr preferRelativeResize="0"/>
          <p:nvPr/>
        </p:nvPicPr>
        <p:blipFill>
          <a:blip r:embed="rId7">
            <a:alphaModFix/>
          </a:blip>
          <a:stretch>
            <a:fillRect/>
          </a:stretch>
        </p:blipFill>
        <p:spPr>
          <a:xfrm>
            <a:off x="4682350" y="1604850"/>
            <a:ext cx="4422901" cy="631000"/>
          </a:xfrm>
          <a:prstGeom prst="rect">
            <a:avLst/>
          </a:prstGeom>
          <a:noFill/>
          <a:ln>
            <a:noFill/>
          </a:ln>
        </p:spPr>
      </p:pic>
      <p:pic>
        <p:nvPicPr>
          <p:cNvPr id="631" name="Google Shape;631;p60"/>
          <p:cNvPicPr preferRelativeResize="0"/>
          <p:nvPr/>
        </p:nvPicPr>
        <p:blipFill>
          <a:blip r:embed="rId8">
            <a:alphaModFix/>
          </a:blip>
          <a:stretch>
            <a:fillRect/>
          </a:stretch>
        </p:blipFill>
        <p:spPr>
          <a:xfrm>
            <a:off x="4643600" y="2728200"/>
            <a:ext cx="4500402" cy="1591524"/>
          </a:xfrm>
          <a:prstGeom prst="rect">
            <a:avLst/>
          </a:prstGeom>
          <a:noFill/>
          <a:ln>
            <a:noFill/>
          </a:ln>
        </p:spPr>
      </p:pic>
      <p:sp>
        <p:nvSpPr>
          <p:cNvPr id="632" name="Google Shape;632;p60"/>
          <p:cNvSpPr txBox="1"/>
          <p:nvPr/>
        </p:nvSpPr>
        <p:spPr>
          <a:xfrm>
            <a:off x="0" y="4793675"/>
            <a:ext cx="90156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Check </a:t>
            </a:r>
            <a:r>
              <a:rPr lang="en" sz="1100"/>
              <a:t>Blog: </a:t>
            </a:r>
            <a:r>
              <a:rPr lang="en" sz="1100" u="sng">
                <a:solidFill>
                  <a:schemeClr val="hlink"/>
                </a:solidFill>
                <a:hlinkClick r:id="rId9"/>
              </a:rPr>
              <a:t>https://medium.com/@ageitgey/machine-learning-is-fun-part-6-how-to-do-speech-recognition-with-deep-learning-28293c162f7a</a:t>
            </a:r>
            <a:endParaRPr sz="1100"/>
          </a:p>
        </p:txBody>
      </p:sp>
      <p:sp>
        <p:nvSpPr>
          <p:cNvPr id="633" name="Google Shape;633;p60"/>
          <p:cNvSpPr/>
          <p:nvPr/>
        </p:nvSpPr>
        <p:spPr>
          <a:xfrm rot="2510097">
            <a:off x="4295191" y="2767843"/>
            <a:ext cx="729999" cy="23645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61"/>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Programming Tips: </a:t>
            </a:r>
            <a:r>
              <a:rPr lang="en">
                <a:latin typeface="Courier"/>
                <a:ea typeface="Courier"/>
                <a:cs typeface="Courier"/>
                <a:sym typeface="Courier"/>
              </a:rPr>
              <a:t>Numpy/Pandas</a:t>
            </a:r>
            <a:endParaRPr>
              <a:latin typeface="Courier"/>
              <a:ea typeface="Courier"/>
              <a:cs typeface="Courier"/>
              <a:sym typeface="Courier"/>
            </a:endParaRPr>
          </a:p>
        </p:txBody>
      </p:sp>
      <p:sp>
        <p:nvSpPr>
          <p:cNvPr id="639" name="Google Shape;639;p61"/>
          <p:cNvSpPr txBox="1"/>
          <p:nvPr>
            <p:ph idx="1" type="body"/>
          </p:nvPr>
        </p:nvSpPr>
        <p:spPr>
          <a:xfrm>
            <a:off x="311700" y="1144775"/>
            <a:ext cx="6151800" cy="3762000"/>
          </a:xfrm>
          <a:prstGeom prst="rect">
            <a:avLst/>
          </a:prstGeom>
        </p:spPr>
        <p:txBody>
          <a:bodyPr anchorCtr="0" anchor="t" bIns="91425" lIns="91425" spcFirstLastPara="1" rIns="91425" wrap="square" tIns="91425">
            <a:noAutofit/>
          </a:bodyPr>
          <a:lstStyle/>
          <a:p>
            <a:pPr indent="-330200" lvl="0" marL="457200" rtl="0" algn="l">
              <a:lnSpc>
                <a:spcPct val="125000"/>
              </a:lnSpc>
              <a:spcBef>
                <a:spcPts val="0"/>
              </a:spcBef>
              <a:spcAft>
                <a:spcPts val="0"/>
              </a:spcAft>
              <a:buClr>
                <a:srgbClr val="000000"/>
              </a:buClr>
              <a:buSzPts val="1600"/>
              <a:buChar char="●"/>
            </a:pPr>
            <a:r>
              <a:rPr lang="en" sz="1600">
                <a:solidFill>
                  <a:srgbClr val="000000"/>
                </a:solidFill>
              </a:rPr>
              <a:t>Numpy: A fundamental package for scientific computing with Python. It has following functions</a:t>
            </a:r>
            <a:endParaRPr sz="1600">
              <a:solidFill>
                <a:srgbClr val="000000"/>
              </a:solidFill>
            </a:endParaRPr>
          </a:p>
          <a:p>
            <a:pPr indent="-317500" lvl="1" marL="914400" rtl="0" algn="l">
              <a:lnSpc>
                <a:spcPct val="125000"/>
              </a:lnSpc>
              <a:spcBef>
                <a:spcPts val="0"/>
              </a:spcBef>
              <a:spcAft>
                <a:spcPts val="0"/>
              </a:spcAft>
              <a:buClr>
                <a:srgbClr val="000000"/>
              </a:buClr>
              <a:buSzPts val="1400"/>
              <a:buChar char="○"/>
            </a:pPr>
            <a:r>
              <a:rPr lang="en">
                <a:solidFill>
                  <a:srgbClr val="000000"/>
                </a:solidFill>
              </a:rPr>
              <a:t>Operations of N-dimensional array object (matrix, tensor)</a:t>
            </a:r>
            <a:endParaRPr>
              <a:solidFill>
                <a:srgbClr val="000000"/>
              </a:solidFill>
            </a:endParaRPr>
          </a:p>
          <a:p>
            <a:pPr indent="-317500" lvl="1" marL="914400" rtl="0" algn="l">
              <a:lnSpc>
                <a:spcPct val="125000"/>
              </a:lnSpc>
              <a:spcBef>
                <a:spcPts val="0"/>
              </a:spcBef>
              <a:spcAft>
                <a:spcPts val="0"/>
              </a:spcAft>
              <a:buClr>
                <a:srgbClr val="000000"/>
              </a:buClr>
              <a:buSzPts val="1400"/>
              <a:buChar char="○"/>
            </a:pPr>
            <a:r>
              <a:rPr lang="en">
                <a:solidFill>
                  <a:srgbClr val="000000"/>
                </a:solidFill>
              </a:rPr>
              <a:t>Useful linear algebra, mathematical transform, and random number capabilities</a:t>
            </a:r>
            <a:endParaRPr>
              <a:solidFill>
                <a:srgbClr val="000000"/>
              </a:solidFill>
            </a:endParaRPr>
          </a:p>
          <a:p>
            <a:pPr indent="-330200" lvl="0" marL="457200" rtl="0" algn="l">
              <a:lnSpc>
                <a:spcPct val="125000"/>
              </a:lnSpc>
              <a:spcBef>
                <a:spcPts val="0"/>
              </a:spcBef>
              <a:spcAft>
                <a:spcPts val="0"/>
              </a:spcAft>
              <a:buClr>
                <a:srgbClr val="000000"/>
              </a:buClr>
              <a:buSzPts val="1600"/>
              <a:buChar char="●"/>
            </a:pPr>
            <a:r>
              <a:rPr lang="en" sz="1600">
                <a:solidFill>
                  <a:srgbClr val="000000"/>
                </a:solidFill>
              </a:rPr>
              <a:t>Pandas: Provide high-performance, easy-to-use data structures and data analysis toolkit for the Python language</a:t>
            </a:r>
            <a:endParaRPr sz="1600">
              <a:solidFill>
                <a:srgbClr val="000000"/>
              </a:solidFill>
            </a:endParaRPr>
          </a:p>
          <a:p>
            <a:pPr indent="-330200" lvl="0" marL="457200" rtl="0" algn="l">
              <a:lnSpc>
                <a:spcPct val="125000"/>
              </a:lnSpc>
              <a:spcBef>
                <a:spcPts val="0"/>
              </a:spcBef>
              <a:spcAft>
                <a:spcPts val="0"/>
              </a:spcAft>
              <a:buClr>
                <a:srgbClr val="000000"/>
              </a:buClr>
              <a:buSzPts val="1600"/>
              <a:buChar char="●"/>
            </a:pPr>
            <a:r>
              <a:rPr lang="en" sz="1600">
                <a:solidFill>
                  <a:srgbClr val="000000"/>
                </a:solidFill>
              </a:rPr>
              <a:t>Installation Guide: </a:t>
            </a:r>
            <a:r>
              <a:rPr lang="en" sz="1600" u="sng">
                <a:solidFill>
                  <a:schemeClr val="hlink"/>
                </a:solidFill>
                <a:hlinkClick r:id="rId3"/>
              </a:rPr>
              <a:t>→ Install </a:t>
            </a:r>
            <a:r>
              <a:rPr lang="en" sz="1600" u="sng">
                <a:solidFill>
                  <a:schemeClr val="hlink"/>
                </a:solidFill>
                <a:latin typeface="Courier"/>
                <a:ea typeface="Courier"/>
                <a:cs typeface="Courier"/>
                <a:sym typeface="Courier"/>
                <a:hlinkClick r:id="rId4"/>
              </a:rPr>
              <a:t>numpy</a:t>
            </a:r>
            <a:r>
              <a:rPr lang="en" sz="1600">
                <a:solidFill>
                  <a:srgbClr val="000000"/>
                </a:solidFill>
              </a:rPr>
              <a:t>  </a:t>
            </a:r>
            <a:r>
              <a:rPr lang="en" sz="1600" u="sng">
                <a:solidFill>
                  <a:schemeClr val="hlink"/>
                </a:solidFill>
                <a:hlinkClick r:id="rId5"/>
              </a:rPr>
              <a:t>→ Install </a:t>
            </a:r>
            <a:r>
              <a:rPr lang="en" sz="1600" u="sng">
                <a:solidFill>
                  <a:schemeClr val="hlink"/>
                </a:solidFill>
                <a:latin typeface="Courier"/>
                <a:ea typeface="Courier"/>
                <a:cs typeface="Courier"/>
                <a:sym typeface="Courier"/>
                <a:hlinkClick r:id="rId6"/>
              </a:rPr>
              <a:t>pandas</a:t>
            </a:r>
            <a:endParaRPr sz="1600">
              <a:solidFill>
                <a:srgbClr val="000000"/>
              </a:solidFill>
              <a:latin typeface="Courier"/>
              <a:ea typeface="Courier"/>
              <a:cs typeface="Courier"/>
              <a:sym typeface="Courier"/>
            </a:endParaRPr>
          </a:p>
          <a:p>
            <a:pPr indent="-330200" lvl="0" marL="457200" rtl="0" algn="l">
              <a:lnSpc>
                <a:spcPct val="125000"/>
              </a:lnSpc>
              <a:spcBef>
                <a:spcPts val="0"/>
              </a:spcBef>
              <a:spcAft>
                <a:spcPts val="0"/>
              </a:spcAft>
              <a:buClr>
                <a:srgbClr val="000000"/>
              </a:buClr>
              <a:buSzPts val="1600"/>
              <a:buChar char="●"/>
            </a:pPr>
            <a:r>
              <a:rPr lang="en" sz="1600">
                <a:solidFill>
                  <a:srgbClr val="000000"/>
                </a:solidFill>
              </a:rPr>
              <a:t>Tutorials: </a:t>
            </a:r>
            <a:r>
              <a:rPr lang="en" sz="1600" u="sng">
                <a:solidFill>
                  <a:schemeClr val="hlink"/>
                </a:solidFill>
                <a:hlinkClick r:id="rId7"/>
              </a:rPr>
              <a:t>→ </a:t>
            </a:r>
            <a:r>
              <a:rPr lang="en" sz="1600" u="sng">
                <a:solidFill>
                  <a:schemeClr val="hlink"/>
                </a:solidFill>
                <a:latin typeface="Courier"/>
                <a:ea typeface="Courier"/>
                <a:cs typeface="Courier"/>
                <a:sym typeface="Courier"/>
                <a:hlinkClick r:id="rId8"/>
              </a:rPr>
              <a:t>numpy</a:t>
            </a:r>
            <a:r>
              <a:rPr lang="en" sz="1600" u="sng">
                <a:solidFill>
                  <a:schemeClr val="hlink"/>
                </a:solidFill>
                <a:hlinkClick r:id="rId9"/>
              </a:rPr>
              <a:t> quickstart </a:t>
            </a:r>
            <a:r>
              <a:rPr lang="en" sz="1600">
                <a:solidFill>
                  <a:srgbClr val="000000"/>
                </a:solidFill>
              </a:rPr>
              <a:t> </a:t>
            </a:r>
            <a:r>
              <a:rPr lang="en" sz="1600" u="sng">
                <a:solidFill>
                  <a:schemeClr val="hlink"/>
                </a:solidFill>
                <a:hlinkClick r:id="rId10"/>
              </a:rPr>
              <a:t>→ </a:t>
            </a:r>
            <a:r>
              <a:rPr lang="en" sz="1600" u="sng">
                <a:solidFill>
                  <a:schemeClr val="hlink"/>
                </a:solidFill>
                <a:latin typeface="Courier"/>
                <a:ea typeface="Courier"/>
                <a:cs typeface="Courier"/>
                <a:sym typeface="Courier"/>
                <a:hlinkClick r:id="rId11"/>
              </a:rPr>
              <a:t>pandas</a:t>
            </a:r>
            <a:r>
              <a:rPr lang="en" sz="1600" u="sng">
                <a:solidFill>
                  <a:schemeClr val="hlink"/>
                </a:solidFill>
                <a:hlinkClick r:id="rId12"/>
              </a:rPr>
              <a:t> tutorial</a:t>
            </a:r>
            <a:endParaRPr sz="1600">
              <a:solidFill>
                <a:srgbClr val="000000"/>
              </a:solidFill>
            </a:endParaRPr>
          </a:p>
          <a:p>
            <a:pPr indent="-330200" lvl="0" marL="457200" rtl="0" algn="l">
              <a:lnSpc>
                <a:spcPct val="125000"/>
              </a:lnSpc>
              <a:spcBef>
                <a:spcPts val="0"/>
              </a:spcBef>
              <a:spcAft>
                <a:spcPts val="0"/>
              </a:spcAft>
              <a:buClr>
                <a:srgbClr val="000000"/>
              </a:buClr>
              <a:buSzPts val="1600"/>
              <a:buChar char="●"/>
            </a:pPr>
            <a:r>
              <a:rPr lang="en" sz="1600">
                <a:solidFill>
                  <a:srgbClr val="000000"/>
                </a:solidFill>
              </a:rPr>
              <a:t>Cheatsheet: </a:t>
            </a:r>
            <a:r>
              <a:rPr lang="en" sz="1600" u="sng">
                <a:solidFill>
                  <a:schemeClr val="hlink"/>
                </a:solidFill>
                <a:hlinkClick r:id="rId13"/>
              </a:rPr>
              <a:t>→ </a:t>
            </a:r>
            <a:r>
              <a:rPr lang="en" sz="1600" u="sng">
                <a:solidFill>
                  <a:schemeClr val="hlink"/>
                </a:solidFill>
                <a:latin typeface="Courier"/>
                <a:ea typeface="Courier"/>
                <a:cs typeface="Courier"/>
                <a:sym typeface="Courier"/>
                <a:hlinkClick r:id="rId14"/>
              </a:rPr>
              <a:t>numpy</a:t>
            </a:r>
            <a:r>
              <a:rPr lang="en" sz="1600" u="sng">
                <a:solidFill>
                  <a:schemeClr val="hlink"/>
                </a:solidFill>
                <a:hlinkClick r:id="rId15"/>
              </a:rPr>
              <a:t> cheatsheet</a:t>
            </a:r>
            <a:r>
              <a:rPr lang="en" sz="1600">
                <a:solidFill>
                  <a:srgbClr val="000000"/>
                </a:solidFill>
              </a:rPr>
              <a:t> </a:t>
            </a:r>
            <a:r>
              <a:rPr lang="en" sz="1600" u="sng">
                <a:solidFill>
                  <a:schemeClr val="hlink"/>
                </a:solidFill>
                <a:hlinkClick r:id="rId16"/>
              </a:rPr>
              <a:t>→ </a:t>
            </a:r>
            <a:r>
              <a:rPr lang="en" sz="1600" u="sng">
                <a:solidFill>
                  <a:schemeClr val="hlink"/>
                </a:solidFill>
                <a:latin typeface="Courier"/>
                <a:ea typeface="Courier"/>
                <a:cs typeface="Courier"/>
                <a:sym typeface="Courier"/>
                <a:hlinkClick r:id="rId17"/>
              </a:rPr>
              <a:t>pandas</a:t>
            </a:r>
            <a:r>
              <a:rPr lang="en" sz="1600" u="sng">
                <a:solidFill>
                  <a:schemeClr val="hlink"/>
                </a:solidFill>
                <a:hlinkClick r:id="rId18"/>
              </a:rPr>
              <a:t> cheatsheet</a:t>
            </a:r>
            <a:endParaRPr sz="1600">
              <a:solidFill>
                <a:srgbClr val="000000"/>
              </a:solidFill>
            </a:endParaRPr>
          </a:p>
        </p:txBody>
      </p:sp>
      <p:pic>
        <p:nvPicPr>
          <p:cNvPr id="640" name="Google Shape;640;p61"/>
          <p:cNvPicPr preferRelativeResize="0"/>
          <p:nvPr/>
        </p:nvPicPr>
        <p:blipFill>
          <a:blip r:embed="rId19">
            <a:alphaModFix/>
          </a:blip>
          <a:stretch>
            <a:fillRect/>
          </a:stretch>
        </p:blipFill>
        <p:spPr>
          <a:xfrm>
            <a:off x="8259600" y="347124"/>
            <a:ext cx="572700" cy="572700"/>
          </a:xfrm>
          <a:prstGeom prst="rect">
            <a:avLst/>
          </a:prstGeom>
          <a:noFill/>
          <a:ln>
            <a:noFill/>
          </a:ln>
        </p:spPr>
      </p:pic>
      <p:pic>
        <p:nvPicPr>
          <p:cNvPr id="641" name="Google Shape;641;p61"/>
          <p:cNvPicPr preferRelativeResize="0"/>
          <p:nvPr/>
        </p:nvPicPr>
        <p:blipFill>
          <a:blip r:embed="rId20">
            <a:alphaModFix/>
          </a:blip>
          <a:stretch>
            <a:fillRect/>
          </a:stretch>
        </p:blipFill>
        <p:spPr>
          <a:xfrm>
            <a:off x="311700" y="433362"/>
            <a:ext cx="1050476" cy="349800"/>
          </a:xfrm>
          <a:prstGeom prst="rect">
            <a:avLst/>
          </a:prstGeom>
          <a:noFill/>
          <a:ln>
            <a:noFill/>
          </a:ln>
        </p:spPr>
      </p:pic>
      <p:cxnSp>
        <p:nvCxnSpPr>
          <p:cNvPr id="642" name="Google Shape;642;p61"/>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pic>
        <p:nvPicPr>
          <p:cNvPr id="643" name="Google Shape;643;p61"/>
          <p:cNvPicPr preferRelativeResize="0"/>
          <p:nvPr/>
        </p:nvPicPr>
        <p:blipFill>
          <a:blip r:embed="rId21">
            <a:alphaModFix/>
          </a:blip>
          <a:stretch>
            <a:fillRect/>
          </a:stretch>
        </p:blipFill>
        <p:spPr>
          <a:xfrm>
            <a:off x="6343650" y="2210750"/>
            <a:ext cx="2800350" cy="1504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Example</a:t>
            </a:r>
            <a:endParaRPr/>
          </a:p>
        </p:txBody>
      </p:sp>
      <p:sp>
        <p:nvSpPr>
          <p:cNvPr id="93" name="Google Shape;93;p17"/>
          <p:cNvSpPr txBox="1"/>
          <p:nvPr>
            <p:ph idx="1" type="body"/>
          </p:nvPr>
        </p:nvSpPr>
        <p:spPr>
          <a:xfrm>
            <a:off x="311700" y="1281425"/>
            <a:ext cx="8520600" cy="360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 ball is rolled down a hallway and its position is recorded at five different times. Use the table shown below to calculate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Weights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Predicted position at each given time and at time 12 seconds</a:t>
            </a:r>
            <a:endParaRPr>
              <a:solidFill>
                <a:srgbClr val="000000"/>
              </a:solidFill>
            </a:endParaRPr>
          </a:p>
        </p:txBody>
      </p:sp>
      <p:pic>
        <p:nvPicPr>
          <p:cNvPr id="94" name="Google Shape;94;p17"/>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95" name="Google Shape;95;p17"/>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96" name="Google Shape;96;p17"/>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97" name="Google Shape;97;p17"/>
          <p:cNvGraphicFramePr/>
          <p:nvPr/>
        </p:nvGraphicFramePr>
        <p:xfrm>
          <a:off x="3214725" y="2589500"/>
          <a:ext cx="3000000" cy="3000000"/>
        </p:xfrm>
        <a:graphic>
          <a:graphicData uri="http://schemas.openxmlformats.org/drawingml/2006/table">
            <a:tbl>
              <a:tblPr>
                <a:noFill/>
                <a:tableStyleId>{77204C45-43F5-42DF-B1C8-55ECFAB389F0}</a:tableStyleId>
              </a:tblPr>
              <a:tblGrid>
                <a:gridCol w="1434650"/>
                <a:gridCol w="1434650"/>
              </a:tblGrid>
              <a:tr h="376475">
                <a:tc>
                  <a:txBody>
                    <a:bodyPr>
                      <a:noAutofit/>
                    </a:bodyPr>
                    <a:lstStyle/>
                    <a:p>
                      <a:pPr indent="0" lvl="0" marL="0" rtl="0" algn="ctr">
                        <a:spcBef>
                          <a:spcPts val="0"/>
                        </a:spcBef>
                        <a:spcAft>
                          <a:spcPts val="0"/>
                        </a:spcAft>
                        <a:buNone/>
                      </a:pPr>
                      <a:r>
                        <a:rPr b="1" lang="en"/>
                        <a:t>Time (s)</a:t>
                      </a:r>
                      <a:endParaRPr b="1"/>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a:t>Position (m)</a:t>
                      </a:r>
                      <a:endParaRPr b="1"/>
                    </a:p>
                  </a:txBody>
                  <a:tcPr marT="91425" marB="91425" marR="91425" marL="91425">
                    <a:solidFill>
                      <a:srgbClr val="CFE2F3"/>
                    </a:solidFill>
                  </a:tcPr>
                </a:tc>
              </a:tr>
              <a:tr h="3764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9</a:t>
                      </a:r>
                      <a:endParaRPr/>
                    </a:p>
                  </a:txBody>
                  <a:tcPr marT="91425" marB="91425" marR="91425" marL="91425"/>
                </a:tc>
              </a:tr>
              <a:tr h="376475">
                <a:tc>
                  <a:txBody>
                    <a:bodyPr>
                      <a:noAutofit/>
                    </a:bodyPr>
                    <a:lstStyle/>
                    <a:p>
                      <a:pPr indent="0" lvl="0" marL="0" rtl="0" algn="ctr">
                        <a:spcBef>
                          <a:spcPts val="0"/>
                        </a:spcBef>
                        <a:spcAft>
                          <a:spcPts val="0"/>
                        </a:spcAft>
                        <a:buNone/>
                      </a:pPr>
                      <a:r>
                        <a:rPr lang="en"/>
                        <a:t>2</a:t>
                      </a:r>
                      <a:endParaRPr/>
                    </a:p>
                  </a:txBody>
                  <a:tcPr marT="91425" marB="91425" marR="91425" marL="91425"/>
                </a:tc>
                <a:tc>
                  <a:txBody>
                    <a:bodyPr>
                      <a:noAutofit/>
                    </a:bodyPr>
                    <a:lstStyle/>
                    <a:p>
                      <a:pPr indent="0" lvl="0" marL="0" rtl="0" algn="ctr">
                        <a:spcBef>
                          <a:spcPts val="0"/>
                        </a:spcBef>
                        <a:spcAft>
                          <a:spcPts val="0"/>
                        </a:spcAft>
                        <a:buNone/>
                      </a:pPr>
                      <a:r>
                        <a:rPr lang="en"/>
                        <a:t>12</a:t>
                      </a:r>
                      <a:endParaRPr/>
                    </a:p>
                  </a:txBody>
                  <a:tcPr marT="91425" marB="91425" marR="91425" marL="91425"/>
                </a:tc>
              </a:tr>
              <a:tr h="376475">
                <a:tc>
                  <a:txBody>
                    <a:bodyPr>
                      <a:noAutofit/>
                    </a:bodyPr>
                    <a:lstStyle/>
                    <a:p>
                      <a:pPr indent="0" lvl="0" marL="0" rtl="0" algn="ctr">
                        <a:spcBef>
                          <a:spcPts val="0"/>
                        </a:spcBef>
                        <a:spcAft>
                          <a:spcPts val="0"/>
                        </a:spcAft>
                        <a:buNone/>
                      </a:pPr>
                      <a:r>
                        <a:rPr lang="en"/>
                        <a:t>4</a:t>
                      </a:r>
                      <a:endParaRPr/>
                    </a:p>
                  </a:txBody>
                  <a:tcPr marT="91425" marB="91425" marR="91425" marL="91425"/>
                </a:tc>
                <a:tc>
                  <a:txBody>
                    <a:bodyPr>
                      <a:noAutofit/>
                    </a:bodyPr>
                    <a:lstStyle/>
                    <a:p>
                      <a:pPr indent="0" lvl="0" marL="0" rtl="0" algn="ctr">
                        <a:spcBef>
                          <a:spcPts val="0"/>
                        </a:spcBef>
                        <a:spcAft>
                          <a:spcPts val="0"/>
                        </a:spcAft>
                        <a:buNone/>
                      </a:pPr>
                      <a:r>
                        <a:rPr lang="en"/>
                        <a:t>17</a:t>
                      </a:r>
                      <a:endParaRPr/>
                    </a:p>
                  </a:txBody>
                  <a:tcPr marT="91425" marB="91425" marR="91425" marL="91425"/>
                </a:tc>
              </a:tr>
              <a:tr h="376475">
                <a:tc>
                  <a:txBody>
                    <a:bodyPr>
                      <a:noAutofit/>
                    </a:bodyPr>
                    <a:lstStyle/>
                    <a:p>
                      <a:pPr indent="0" lvl="0" marL="0" rtl="0" algn="ctr">
                        <a:spcBef>
                          <a:spcPts val="0"/>
                        </a:spcBef>
                        <a:spcAft>
                          <a:spcPts val="0"/>
                        </a:spcAft>
                        <a:buNone/>
                      </a:pPr>
                      <a:r>
                        <a:rPr lang="en"/>
                        <a:t>6</a:t>
                      </a:r>
                      <a:endParaRPr/>
                    </a:p>
                  </a:txBody>
                  <a:tcPr marT="91425" marB="91425" marR="91425" marL="91425"/>
                </a:tc>
                <a:tc>
                  <a:txBody>
                    <a:bodyPr>
                      <a:noAutofit/>
                    </a:bodyPr>
                    <a:lstStyle/>
                    <a:p>
                      <a:pPr indent="0" lvl="0" marL="0" rtl="0" algn="ctr">
                        <a:spcBef>
                          <a:spcPts val="0"/>
                        </a:spcBef>
                        <a:spcAft>
                          <a:spcPts val="0"/>
                        </a:spcAft>
                        <a:buNone/>
                      </a:pPr>
                      <a:r>
                        <a:rPr lang="en"/>
                        <a:t>21</a:t>
                      </a:r>
                      <a:endParaRPr/>
                    </a:p>
                  </a:txBody>
                  <a:tcPr marT="91425" marB="91425" marR="91425" marL="91425"/>
                </a:tc>
              </a:tr>
              <a:tr h="376475">
                <a:tc>
                  <a:txBody>
                    <a:bodyPr>
                      <a:noAutofit/>
                    </a:bodyPr>
                    <a:lstStyle/>
                    <a:p>
                      <a:pPr indent="0" lvl="0" marL="0" rtl="0" algn="ctr">
                        <a:spcBef>
                          <a:spcPts val="0"/>
                        </a:spcBef>
                        <a:spcAft>
                          <a:spcPts val="0"/>
                        </a:spcAft>
                        <a:buNone/>
                      </a:pPr>
                      <a:r>
                        <a:rPr lang="en"/>
                        <a:t>8</a:t>
                      </a:r>
                      <a:endParaRPr/>
                    </a:p>
                  </a:txBody>
                  <a:tcPr marT="91425" marB="91425" marR="91425" marL="91425"/>
                </a:tc>
                <a:tc>
                  <a:txBody>
                    <a:bodyPr>
                      <a:noAutofit/>
                    </a:bodyPr>
                    <a:lstStyle/>
                    <a:p>
                      <a:pPr indent="0" lvl="0" marL="0" rtl="0" algn="ctr">
                        <a:spcBef>
                          <a:spcPts val="0"/>
                        </a:spcBef>
                        <a:spcAft>
                          <a:spcPts val="0"/>
                        </a:spcAft>
                        <a:buNone/>
                      </a:pPr>
                      <a:r>
                        <a:rPr lang="en"/>
                        <a:t>26</a:t>
                      </a:r>
                      <a:endParaRPr/>
                    </a:p>
                  </a:txBody>
                  <a:tcPr marT="91425" marB="91425" marR="91425" marL="91425"/>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62"/>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Programming Tips: </a:t>
            </a:r>
            <a:r>
              <a:rPr lang="en">
                <a:latin typeface="Courier"/>
                <a:ea typeface="Courier"/>
                <a:cs typeface="Courier"/>
                <a:sym typeface="Courier"/>
              </a:rPr>
              <a:t>Numpy/Pandas</a:t>
            </a:r>
            <a:endParaRPr>
              <a:latin typeface="Courier"/>
              <a:ea typeface="Courier"/>
              <a:cs typeface="Courier"/>
              <a:sym typeface="Courier"/>
            </a:endParaRPr>
          </a:p>
        </p:txBody>
      </p:sp>
      <p:sp>
        <p:nvSpPr>
          <p:cNvPr id="649" name="Google Shape;649;p62"/>
          <p:cNvSpPr txBox="1"/>
          <p:nvPr>
            <p:ph idx="1" type="body"/>
          </p:nvPr>
        </p:nvSpPr>
        <p:spPr>
          <a:xfrm>
            <a:off x="311700" y="1144775"/>
            <a:ext cx="8520600" cy="3762000"/>
          </a:xfrm>
          <a:prstGeom prst="rect">
            <a:avLst/>
          </a:prstGeom>
        </p:spPr>
        <p:txBody>
          <a:bodyPr anchorCtr="0" anchor="t" bIns="91425" lIns="91425" spcFirstLastPara="1" rIns="91425" wrap="square" tIns="91425">
            <a:noAutofit/>
          </a:bodyPr>
          <a:lstStyle/>
          <a:p>
            <a:pPr indent="-330200" lvl="0" marL="457200" rtl="0" algn="l">
              <a:lnSpc>
                <a:spcPct val="125000"/>
              </a:lnSpc>
              <a:spcBef>
                <a:spcPts val="0"/>
              </a:spcBef>
              <a:spcAft>
                <a:spcPts val="0"/>
              </a:spcAft>
              <a:buClr>
                <a:srgbClr val="000000"/>
              </a:buClr>
              <a:buSzPts val="1600"/>
              <a:buChar char="●"/>
            </a:pPr>
            <a:r>
              <a:rPr lang="en" sz="1600">
                <a:solidFill>
                  <a:srgbClr val="000000"/>
                </a:solidFill>
              </a:rPr>
              <a:t>What do you need from </a:t>
            </a:r>
            <a:r>
              <a:rPr lang="en" sz="1600">
                <a:solidFill>
                  <a:srgbClr val="000000"/>
                </a:solidFill>
                <a:latin typeface="Courier"/>
                <a:ea typeface="Courier"/>
                <a:cs typeface="Courier"/>
                <a:sym typeface="Courier"/>
              </a:rPr>
              <a:t>numpy </a:t>
            </a:r>
            <a:r>
              <a:rPr lang="en" sz="1600">
                <a:solidFill>
                  <a:srgbClr val="000000"/>
                </a:solidFill>
              </a:rPr>
              <a:t>and </a:t>
            </a:r>
            <a:r>
              <a:rPr lang="en" sz="1600">
                <a:solidFill>
                  <a:srgbClr val="000000"/>
                </a:solidFill>
                <a:latin typeface="Courier"/>
                <a:ea typeface="Courier"/>
                <a:cs typeface="Courier"/>
                <a:sym typeface="Courier"/>
              </a:rPr>
              <a:t>pandas</a:t>
            </a:r>
            <a:r>
              <a:rPr lang="en" sz="1600">
                <a:solidFill>
                  <a:srgbClr val="000000"/>
                </a:solidFill>
              </a:rPr>
              <a:t> in homework?</a:t>
            </a:r>
            <a:endParaRPr sz="1600">
              <a:solidFill>
                <a:srgbClr val="000000"/>
              </a:solidFill>
            </a:endParaRPr>
          </a:p>
          <a:p>
            <a:pPr indent="0" lvl="0" marL="0" rtl="0" algn="l">
              <a:lnSpc>
                <a:spcPct val="125000"/>
              </a:lnSpc>
              <a:spcBef>
                <a:spcPts val="0"/>
              </a:spcBef>
              <a:spcAft>
                <a:spcPts val="0"/>
              </a:spcAft>
              <a:buNone/>
            </a:pPr>
            <a:r>
              <a:t/>
            </a:r>
            <a:endParaRPr sz="1600">
              <a:solidFill>
                <a:srgbClr val="000000"/>
              </a:solidFill>
            </a:endParaRPr>
          </a:p>
        </p:txBody>
      </p:sp>
      <p:pic>
        <p:nvPicPr>
          <p:cNvPr id="650" name="Google Shape;650;p62"/>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651" name="Google Shape;651;p62"/>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652" name="Google Shape;652;p62"/>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sp>
        <p:nvSpPr>
          <p:cNvPr id="653" name="Google Shape;653;p62"/>
          <p:cNvSpPr/>
          <p:nvPr/>
        </p:nvSpPr>
        <p:spPr>
          <a:xfrm>
            <a:off x="311700" y="2485275"/>
            <a:ext cx="3957900" cy="228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urier"/>
                <a:ea typeface="Courier"/>
                <a:cs typeface="Courier"/>
                <a:sym typeface="Courier"/>
              </a:rPr>
              <a:t>Numpy:</a:t>
            </a:r>
            <a:endParaRPr b="1">
              <a:latin typeface="Courier"/>
              <a:ea typeface="Courier"/>
              <a:cs typeface="Courier"/>
              <a:sym typeface="Courier"/>
            </a:endParaRPr>
          </a:p>
          <a:p>
            <a:pPr indent="-317500" lvl="0" marL="457200" rtl="0" algn="l">
              <a:spcBef>
                <a:spcPts val="0"/>
              </a:spcBef>
              <a:spcAft>
                <a:spcPts val="0"/>
              </a:spcAft>
              <a:buSzPts val="1400"/>
              <a:buAutoNum type="arabicParenBoth"/>
            </a:pPr>
            <a:r>
              <a:rPr lang="en"/>
              <a:t>How to create/initialize a numpy array/matrix object</a:t>
            </a:r>
            <a:endParaRPr/>
          </a:p>
          <a:p>
            <a:pPr indent="-317500" lvl="0" marL="457200" rtl="0" algn="l">
              <a:spcBef>
                <a:spcPts val="0"/>
              </a:spcBef>
              <a:spcAft>
                <a:spcPts val="0"/>
              </a:spcAft>
              <a:buSzPts val="1400"/>
              <a:buAutoNum type="arabicParenBoth"/>
            </a:pPr>
            <a:r>
              <a:rPr lang="en"/>
              <a:t>Dimensions of numpy array</a:t>
            </a:r>
            <a:endParaRPr/>
          </a:p>
          <a:p>
            <a:pPr indent="-317500" lvl="0" marL="457200" rtl="0" algn="l">
              <a:spcBef>
                <a:spcPts val="0"/>
              </a:spcBef>
              <a:spcAft>
                <a:spcPts val="0"/>
              </a:spcAft>
              <a:buSzPts val="1400"/>
              <a:buAutoNum type="arabicParenBoth"/>
            </a:pPr>
            <a:r>
              <a:rPr lang="en"/>
              <a:t>Basic operations of numpy array (add, subtract, product, etc)</a:t>
            </a:r>
            <a:endParaRPr/>
          </a:p>
          <a:p>
            <a:pPr indent="-317500" lvl="0" marL="457200" rtl="0" algn="l">
              <a:spcBef>
                <a:spcPts val="0"/>
              </a:spcBef>
              <a:spcAft>
                <a:spcPts val="0"/>
              </a:spcAft>
              <a:buSzPts val="1400"/>
              <a:buAutoNum type="arabicParenBoth"/>
            </a:pPr>
            <a:r>
              <a:rPr lang="en"/>
              <a:t>Indexing, slicing and stacking different arrays</a:t>
            </a:r>
            <a:endParaRPr/>
          </a:p>
          <a:p>
            <a:pPr indent="-317500" lvl="0" marL="457200" rtl="0" algn="l">
              <a:spcBef>
                <a:spcPts val="0"/>
              </a:spcBef>
              <a:spcAft>
                <a:spcPts val="0"/>
              </a:spcAft>
              <a:buSzPts val="1400"/>
              <a:buAutoNum type="arabicParenBoth"/>
            </a:pPr>
            <a:r>
              <a:rPr lang="en"/>
              <a:t>Broadcasting rule</a:t>
            </a:r>
            <a:endParaRPr/>
          </a:p>
        </p:txBody>
      </p:sp>
      <p:sp>
        <p:nvSpPr>
          <p:cNvPr id="654" name="Google Shape;654;p62"/>
          <p:cNvSpPr/>
          <p:nvPr/>
        </p:nvSpPr>
        <p:spPr>
          <a:xfrm>
            <a:off x="4874350" y="2485400"/>
            <a:ext cx="3957900" cy="228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urier"/>
                <a:ea typeface="Courier"/>
                <a:cs typeface="Courier"/>
                <a:sym typeface="Courier"/>
              </a:rPr>
              <a:t>Pandas</a:t>
            </a:r>
            <a:r>
              <a:rPr b="1" lang="en">
                <a:latin typeface="Courier"/>
                <a:ea typeface="Courier"/>
                <a:cs typeface="Courier"/>
                <a:sym typeface="Courier"/>
              </a:rPr>
              <a:t>:</a:t>
            </a:r>
            <a:endParaRPr b="1">
              <a:latin typeface="Courier"/>
              <a:ea typeface="Courier"/>
              <a:cs typeface="Courier"/>
              <a:sym typeface="Courier"/>
            </a:endParaRPr>
          </a:p>
          <a:p>
            <a:pPr indent="-317500" lvl="0" marL="457200" rtl="0" algn="l">
              <a:spcBef>
                <a:spcPts val="0"/>
              </a:spcBef>
              <a:spcAft>
                <a:spcPts val="0"/>
              </a:spcAft>
              <a:buSzPts val="1400"/>
              <a:buAutoNum type="arabicParenBoth"/>
            </a:pPr>
            <a:r>
              <a:rPr lang="en"/>
              <a:t>How to load data from file</a:t>
            </a:r>
            <a:endParaRPr/>
          </a:p>
          <a:p>
            <a:pPr indent="-317500" lvl="0" marL="457200" rtl="0" algn="l">
              <a:spcBef>
                <a:spcPts val="0"/>
              </a:spcBef>
              <a:spcAft>
                <a:spcPts val="0"/>
              </a:spcAft>
              <a:buSzPts val="1400"/>
              <a:buAutoNum type="arabicParenBoth"/>
            </a:pPr>
            <a:r>
              <a:rPr lang="en"/>
              <a:t>How data is stored in DataFrame?</a:t>
            </a:r>
            <a:endParaRPr/>
          </a:p>
          <a:p>
            <a:pPr indent="-317500" lvl="0" marL="457200" rtl="0" algn="l">
              <a:spcBef>
                <a:spcPts val="0"/>
              </a:spcBef>
              <a:spcAft>
                <a:spcPts val="0"/>
              </a:spcAft>
              <a:buSzPts val="1400"/>
              <a:buAutoNum type="arabicParenBoth"/>
            </a:pPr>
            <a:r>
              <a:rPr lang="en"/>
              <a:t>How to read and write data by index in DataFrame?</a:t>
            </a:r>
            <a:endParaRPr/>
          </a:p>
          <a:p>
            <a:pPr indent="-317500" lvl="0" marL="457200" rtl="0" algn="l">
              <a:spcBef>
                <a:spcPts val="0"/>
              </a:spcBef>
              <a:spcAft>
                <a:spcPts val="0"/>
              </a:spcAft>
              <a:buSzPts val="1400"/>
              <a:buAutoNum type="arabicParenBoth"/>
            </a:pPr>
            <a:r>
              <a:rPr lang="en"/>
              <a:t>Iterating over a pandas DataFrame</a:t>
            </a:r>
            <a:endParaRPr/>
          </a:p>
        </p:txBody>
      </p:sp>
      <p:pic>
        <p:nvPicPr>
          <p:cNvPr id="655" name="Google Shape;655;p62"/>
          <p:cNvPicPr preferRelativeResize="0"/>
          <p:nvPr/>
        </p:nvPicPr>
        <p:blipFill>
          <a:blip r:embed="rId5">
            <a:alphaModFix/>
          </a:blip>
          <a:stretch>
            <a:fillRect/>
          </a:stretch>
        </p:blipFill>
        <p:spPr>
          <a:xfrm>
            <a:off x="1527766" y="1683500"/>
            <a:ext cx="1676409" cy="663575"/>
          </a:xfrm>
          <a:prstGeom prst="rect">
            <a:avLst/>
          </a:prstGeom>
          <a:noFill/>
          <a:ln>
            <a:noFill/>
          </a:ln>
        </p:spPr>
      </p:pic>
      <p:pic>
        <p:nvPicPr>
          <p:cNvPr id="656" name="Google Shape;656;p62"/>
          <p:cNvPicPr preferRelativeResize="0"/>
          <p:nvPr/>
        </p:nvPicPr>
        <p:blipFill>
          <a:blip r:embed="rId6">
            <a:alphaModFix/>
          </a:blip>
          <a:stretch>
            <a:fillRect/>
          </a:stretch>
        </p:blipFill>
        <p:spPr>
          <a:xfrm>
            <a:off x="5152800" y="1683489"/>
            <a:ext cx="3185299" cy="663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3"/>
          <p:cNvSpPr txBox="1"/>
          <p:nvPr>
            <p:ph type="title"/>
          </p:nvPr>
        </p:nvSpPr>
        <p:spPr>
          <a:xfrm>
            <a:off x="311700" y="1272900"/>
            <a:ext cx="8520600" cy="16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Thank you!</a:t>
            </a:r>
            <a:endParaRPr sz="4800"/>
          </a:p>
        </p:txBody>
      </p:sp>
      <p:sp>
        <p:nvSpPr>
          <p:cNvPr id="662" name="Google Shape;662;p6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i="1" lang="en" sz="3600">
                <a:solidFill>
                  <a:srgbClr val="FF0000"/>
                </a:solidFill>
                <a:latin typeface="Caveat"/>
                <a:ea typeface="Caveat"/>
                <a:cs typeface="Caveat"/>
                <a:sym typeface="Caveat"/>
              </a:rPr>
              <a:t>Enjoy “mining” and good luck!</a:t>
            </a:r>
            <a:endParaRPr b="1" sz="3600">
              <a:solidFill>
                <a:srgbClr val="FF0000"/>
              </a:solidFill>
              <a:latin typeface="Caveat"/>
              <a:ea typeface="Caveat"/>
              <a:cs typeface="Caveat"/>
              <a:sym typeface="Caveat"/>
            </a:endParaRPr>
          </a:p>
        </p:txBody>
      </p:sp>
      <p:pic>
        <p:nvPicPr>
          <p:cNvPr id="663" name="Google Shape;663;p63"/>
          <p:cNvPicPr preferRelativeResize="0"/>
          <p:nvPr/>
        </p:nvPicPr>
        <p:blipFill>
          <a:blip r:embed="rId3">
            <a:alphaModFix/>
          </a:blip>
          <a:stretch>
            <a:fillRect/>
          </a:stretch>
        </p:blipFill>
        <p:spPr>
          <a:xfrm>
            <a:off x="8039700" y="273476"/>
            <a:ext cx="792600" cy="792600"/>
          </a:xfrm>
          <a:prstGeom prst="rect">
            <a:avLst/>
          </a:prstGeom>
          <a:noFill/>
          <a:ln>
            <a:noFill/>
          </a:ln>
        </p:spPr>
      </p:pic>
      <p:pic>
        <p:nvPicPr>
          <p:cNvPr id="664" name="Google Shape;664;p63"/>
          <p:cNvPicPr preferRelativeResize="0"/>
          <p:nvPr/>
        </p:nvPicPr>
        <p:blipFill>
          <a:blip r:embed="rId4">
            <a:alphaModFix/>
          </a:blip>
          <a:stretch>
            <a:fillRect/>
          </a:stretch>
        </p:blipFill>
        <p:spPr>
          <a:xfrm>
            <a:off x="525000" y="458575"/>
            <a:ext cx="1268500" cy="42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Example</a:t>
            </a:r>
            <a:endParaRPr/>
          </a:p>
        </p:txBody>
      </p:sp>
      <p:sp>
        <p:nvSpPr>
          <p:cNvPr id="103" name="Google Shape;103;p18"/>
          <p:cNvSpPr txBox="1"/>
          <p:nvPr>
            <p:ph idx="1" type="body"/>
          </p:nvPr>
        </p:nvSpPr>
        <p:spPr>
          <a:xfrm>
            <a:off x="311700" y="1281425"/>
            <a:ext cx="5678400" cy="360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rgbClr val="000000"/>
                </a:solidFill>
              </a:rPr>
              <a:t>Step 1: Question</a:t>
            </a:r>
            <a:endParaRPr b="1">
              <a:solidFill>
                <a:srgbClr val="000000"/>
              </a:solidFill>
            </a:endParaRPr>
          </a:p>
          <a:p>
            <a:pPr indent="-342900" lvl="0" marL="457200" marR="0" rtl="0" algn="l">
              <a:lnSpc>
                <a:spcPct val="115000"/>
              </a:lnSpc>
              <a:spcBef>
                <a:spcPts val="1600"/>
              </a:spcBef>
              <a:spcAft>
                <a:spcPts val="0"/>
              </a:spcAft>
              <a:buClr>
                <a:srgbClr val="000000"/>
              </a:buClr>
              <a:buSzPts val="1800"/>
              <a:buChar char="●"/>
            </a:pPr>
            <a:r>
              <a:rPr lang="en">
                <a:solidFill>
                  <a:srgbClr val="000000"/>
                </a:solidFill>
              </a:rPr>
              <a:t>What are X and Y variables?</a:t>
            </a:r>
            <a:endParaRPr>
              <a:solidFill>
                <a:srgbClr val="000000"/>
              </a:solidFill>
            </a:endParaRPr>
          </a:p>
          <a:p>
            <a:pPr indent="0" lvl="0" marL="0" marR="0" rtl="0" algn="l">
              <a:lnSpc>
                <a:spcPct val="115000"/>
              </a:lnSpc>
              <a:spcBef>
                <a:spcPts val="1600"/>
              </a:spcBef>
              <a:spcAft>
                <a:spcPts val="0"/>
              </a:spcAft>
              <a:buNone/>
            </a:pPr>
            <a:r>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What are the parameters for our problem?</a:t>
            </a:r>
            <a:endParaRPr>
              <a:solidFill>
                <a:srgbClr val="000000"/>
              </a:solidFill>
            </a:endParaRPr>
          </a:p>
          <a:p>
            <a:pPr indent="0" lvl="0" marL="0" marR="0" rtl="0" algn="l">
              <a:lnSpc>
                <a:spcPct val="115000"/>
              </a:lnSpc>
              <a:spcBef>
                <a:spcPts val="1600"/>
              </a:spcBef>
              <a:spcAft>
                <a:spcPts val="0"/>
              </a:spcAft>
              <a:buNone/>
            </a:pPr>
            <a:r>
              <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Calculating parameters</a:t>
            </a:r>
            <a:br>
              <a:rPr lang="en">
                <a:solidFill>
                  <a:srgbClr val="000000"/>
                </a:solidFill>
              </a:rPr>
            </a:br>
            <a:endParaRPr>
              <a:solidFill>
                <a:srgbClr val="000000"/>
              </a:solidFill>
            </a:endParaRPr>
          </a:p>
          <a:p>
            <a:pPr indent="0" lvl="0" marL="0" marR="0" rtl="0" algn="l">
              <a:lnSpc>
                <a:spcPct val="115000"/>
              </a:lnSpc>
              <a:spcBef>
                <a:spcPts val="1600"/>
              </a:spcBef>
              <a:spcAft>
                <a:spcPts val="1600"/>
              </a:spcAft>
              <a:buNone/>
            </a:pPr>
            <a:r>
              <a:t/>
            </a:r>
            <a:endParaRPr>
              <a:solidFill>
                <a:srgbClr val="000000"/>
              </a:solidFill>
            </a:endParaRPr>
          </a:p>
        </p:txBody>
      </p:sp>
      <p:pic>
        <p:nvPicPr>
          <p:cNvPr id="104" name="Google Shape;104;p18"/>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05" name="Google Shape;105;p18"/>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06" name="Google Shape;106;p18"/>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107" name="Google Shape;107;p18"/>
          <p:cNvGraphicFramePr/>
          <p:nvPr/>
        </p:nvGraphicFramePr>
        <p:xfrm>
          <a:off x="5674125" y="1907075"/>
          <a:ext cx="3000000" cy="3000000"/>
        </p:xfrm>
        <a:graphic>
          <a:graphicData uri="http://schemas.openxmlformats.org/drawingml/2006/table">
            <a:tbl>
              <a:tblPr>
                <a:noFill/>
                <a:tableStyleId>{77204C45-43F5-42DF-B1C8-55ECFAB389F0}</a:tableStyleId>
              </a:tblPr>
              <a:tblGrid>
                <a:gridCol w="1434650"/>
                <a:gridCol w="1434650"/>
              </a:tblGrid>
              <a:tr h="376475">
                <a:tc>
                  <a:txBody>
                    <a:bodyPr>
                      <a:noAutofit/>
                    </a:bodyPr>
                    <a:lstStyle/>
                    <a:p>
                      <a:pPr indent="0" lvl="0" marL="0" rtl="0" algn="ctr">
                        <a:spcBef>
                          <a:spcPts val="0"/>
                        </a:spcBef>
                        <a:spcAft>
                          <a:spcPts val="0"/>
                        </a:spcAft>
                        <a:buNone/>
                      </a:pPr>
                      <a:r>
                        <a:rPr b="1" lang="en"/>
                        <a:t>Time (s)</a:t>
                      </a:r>
                      <a:endParaRPr b="1"/>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a:t>Position (m)</a:t>
                      </a:r>
                      <a:endParaRPr b="1"/>
                    </a:p>
                  </a:txBody>
                  <a:tcPr marT="91425" marB="91425" marR="91425" marL="91425">
                    <a:solidFill>
                      <a:srgbClr val="CFE2F3"/>
                    </a:solidFill>
                  </a:tcPr>
                </a:tc>
              </a:tr>
              <a:tr h="3764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9</a:t>
                      </a:r>
                      <a:endParaRPr/>
                    </a:p>
                  </a:txBody>
                  <a:tcPr marT="91425" marB="91425" marR="91425" marL="91425"/>
                </a:tc>
              </a:tr>
              <a:tr h="376475">
                <a:tc>
                  <a:txBody>
                    <a:bodyPr>
                      <a:noAutofit/>
                    </a:bodyPr>
                    <a:lstStyle/>
                    <a:p>
                      <a:pPr indent="0" lvl="0" marL="0" rtl="0" algn="ctr">
                        <a:spcBef>
                          <a:spcPts val="0"/>
                        </a:spcBef>
                        <a:spcAft>
                          <a:spcPts val="0"/>
                        </a:spcAft>
                        <a:buNone/>
                      </a:pPr>
                      <a:r>
                        <a:rPr lang="en"/>
                        <a:t>2</a:t>
                      </a:r>
                      <a:endParaRPr/>
                    </a:p>
                  </a:txBody>
                  <a:tcPr marT="91425" marB="91425" marR="91425" marL="91425"/>
                </a:tc>
                <a:tc>
                  <a:txBody>
                    <a:bodyPr>
                      <a:noAutofit/>
                    </a:bodyPr>
                    <a:lstStyle/>
                    <a:p>
                      <a:pPr indent="0" lvl="0" marL="0" rtl="0" algn="ctr">
                        <a:spcBef>
                          <a:spcPts val="0"/>
                        </a:spcBef>
                        <a:spcAft>
                          <a:spcPts val="0"/>
                        </a:spcAft>
                        <a:buNone/>
                      </a:pPr>
                      <a:r>
                        <a:rPr lang="en"/>
                        <a:t>12</a:t>
                      </a:r>
                      <a:endParaRPr/>
                    </a:p>
                  </a:txBody>
                  <a:tcPr marT="91425" marB="91425" marR="91425" marL="91425"/>
                </a:tc>
              </a:tr>
              <a:tr h="376475">
                <a:tc>
                  <a:txBody>
                    <a:bodyPr>
                      <a:noAutofit/>
                    </a:bodyPr>
                    <a:lstStyle/>
                    <a:p>
                      <a:pPr indent="0" lvl="0" marL="0" rtl="0" algn="ctr">
                        <a:spcBef>
                          <a:spcPts val="0"/>
                        </a:spcBef>
                        <a:spcAft>
                          <a:spcPts val="0"/>
                        </a:spcAft>
                        <a:buNone/>
                      </a:pPr>
                      <a:r>
                        <a:rPr lang="en"/>
                        <a:t>4</a:t>
                      </a:r>
                      <a:endParaRPr/>
                    </a:p>
                  </a:txBody>
                  <a:tcPr marT="91425" marB="91425" marR="91425" marL="91425"/>
                </a:tc>
                <a:tc>
                  <a:txBody>
                    <a:bodyPr>
                      <a:noAutofit/>
                    </a:bodyPr>
                    <a:lstStyle/>
                    <a:p>
                      <a:pPr indent="0" lvl="0" marL="0" rtl="0" algn="ctr">
                        <a:spcBef>
                          <a:spcPts val="0"/>
                        </a:spcBef>
                        <a:spcAft>
                          <a:spcPts val="0"/>
                        </a:spcAft>
                        <a:buNone/>
                      </a:pPr>
                      <a:r>
                        <a:rPr lang="en"/>
                        <a:t>17</a:t>
                      </a:r>
                      <a:endParaRPr/>
                    </a:p>
                  </a:txBody>
                  <a:tcPr marT="91425" marB="91425" marR="91425" marL="91425"/>
                </a:tc>
              </a:tr>
              <a:tr h="376475">
                <a:tc>
                  <a:txBody>
                    <a:bodyPr>
                      <a:noAutofit/>
                    </a:bodyPr>
                    <a:lstStyle/>
                    <a:p>
                      <a:pPr indent="0" lvl="0" marL="0" rtl="0" algn="ctr">
                        <a:spcBef>
                          <a:spcPts val="0"/>
                        </a:spcBef>
                        <a:spcAft>
                          <a:spcPts val="0"/>
                        </a:spcAft>
                        <a:buNone/>
                      </a:pPr>
                      <a:r>
                        <a:rPr lang="en"/>
                        <a:t>6</a:t>
                      </a:r>
                      <a:endParaRPr/>
                    </a:p>
                  </a:txBody>
                  <a:tcPr marT="91425" marB="91425" marR="91425" marL="91425"/>
                </a:tc>
                <a:tc>
                  <a:txBody>
                    <a:bodyPr>
                      <a:noAutofit/>
                    </a:bodyPr>
                    <a:lstStyle/>
                    <a:p>
                      <a:pPr indent="0" lvl="0" marL="0" rtl="0" algn="ctr">
                        <a:spcBef>
                          <a:spcPts val="0"/>
                        </a:spcBef>
                        <a:spcAft>
                          <a:spcPts val="0"/>
                        </a:spcAft>
                        <a:buNone/>
                      </a:pPr>
                      <a:r>
                        <a:rPr lang="en"/>
                        <a:t>21</a:t>
                      </a:r>
                      <a:endParaRPr/>
                    </a:p>
                  </a:txBody>
                  <a:tcPr marT="91425" marB="91425" marR="91425" marL="91425"/>
                </a:tc>
              </a:tr>
              <a:tr h="376475">
                <a:tc>
                  <a:txBody>
                    <a:bodyPr>
                      <a:noAutofit/>
                    </a:bodyPr>
                    <a:lstStyle/>
                    <a:p>
                      <a:pPr indent="0" lvl="0" marL="0" rtl="0" algn="ctr">
                        <a:spcBef>
                          <a:spcPts val="0"/>
                        </a:spcBef>
                        <a:spcAft>
                          <a:spcPts val="0"/>
                        </a:spcAft>
                        <a:buNone/>
                      </a:pPr>
                      <a:r>
                        <a:rPr lang="en"/>
                        <a:t>8</a:t>
                      </a:r>
                      <a:endParaRPr/>
                    </a:p>
                  </a:txBody>
                  <a:tcPr marT="91425" marB="91425" marR="91425" marL="91425"/>
                </a:tc>
                <a:tc>
                  <a:txBody>
                    <a:bodyPr>
                      <a:noAutofit/>
                    </a:bodyPr>
                    <a:lstStyle/>
                    <a:p>
                      <a:pPr indent="0" lvl="0" marL="0" rtl="0" algn="ctr">
                        <a:spcBef>
                          <a:spcPts val="0"/>
                        </a:spcBef>
                        <a:spcAft>
                          <a:spcPts val="0"/>
                        </a:spcAft>
                        <a:buNone/>
                      </a:pPr>
                      <a:r>
                        <a:rPr lang="en"/>
                        <a:t>26</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Example</a:t>
            </a:r>
            <a:endParaRPr/>
          </a:p>
        </p:txBody>
      </p:sp>
      <p:sp>
        <p:nvSpPr>
          <p:cNvPr id="113" name="Google Shape;113;p19"/>
          <p:cNvSpPr txBox="1"/>
          <p:nvPr>
            <p:ph idx="1" type="body"/>
          </p:nvPr>
        </p:nvSpPr>
        <p:spPr>
          <a:xfrm>
            <a:off x="311700" y="1281425"/>
            <a:ext cx="5678400" cy="360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rgbClr val="000000"/>
                </a:solidFill>
              </a:rPr>
              <a:t>Step 1: Calculate Weights</a:t>
            </a:r>
            <a:endParaRPr b="1">
              <a:solidFill>
                <a:srgbClr val="000000"/>
              </a:solidFill>
            </a:endParaRPr>
          </a:p>
          <a:p>
            <a:pPr indent="-330200" lvl="0" marL="457200" marR="0" rtl="0" algn="l">
              <a:lnSpc>
                <a:spcPct val="115000"/>
              </a:lnSpc>
              <a:spcBef>
                <a:spcPts val="1600"/>
              </a:spcBef>
              <a:spcAft>
                <a:spcPts val="0"/>
              </a:spcAft>
              <a:buClr>
                <a:srgbClr val="000000"/>
              </a:buClr>
              <a:buSzPts val="1600"/>
              <a:buChar char="●"/>
            </a:pPr>
            <a:r>
              <a:rPr lang="en" sz="1600">
                <a:solidFill>
                  <a:srgbClr val="000000"/>
                </a:solidFill>
              </a:rPr>
              <a:t>What are X and Y variables?</a:t>
            </a:r>
            <a:endParaRPr sz="1600">
              <a:solidFill>
                <a:srgbClr val="000000"/>
              </a:solidFill>
            </a:endParaRPr>
          </a:p>
          <a:p>
            <a:pPr indent="-330200" lvl="1" marL="914400" marR="0" rtl="0" algn="l">
              <a:lnSpc>
                <a:spcPct val="115000"/>
              </a:lnSpc>
              <a:spcBef>
                <a:spcPts val="0"/>
              </a:spcBef>
              <a:spcAft>
                <a:spcPts val="0"/>
              </a:spcAft>
              <a:buClr>
                <a:srgbClr val="000000"/>
              </a:buClr>
              <a:buSzPts val="1600"/>
              <a:buChar char="○"/>
            </a:pPr>
            <a:r>
              <a:rPr lang="en" sz="1600">
                <a:solidFill>
                  <a:srgbClr val="000000"/>
                </a:solidFill>
              </a:rPr>
              <a:t>Time (X) and Position(Y)</a:t>
            </a:r>
            <a:endParaRPr sz="1600">
              <a:solidFill>
                <a:srgbClr val="000000"/>
              </a:solidFill>
            </a:endParaRPr>
          </a:p>
          <a:p>
            <a:pPr indent="0" lvl="0" marL="0" marR="0" rtl="0" algn="l">
              <a:lnSpc>
                <a:spcPct val="115000"/>
              </a:lnSpc>
              <a:spcBef>
                <a:spcPts val="0"/>
              </a:spcBef>
              <a:spcAft>
                <a:spcPts val="0"/>
              </a:spcAft>
              <a:buNone/>
            </a:pPr>
            <a:r>
              <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What are the parameters for our problem?</a:t>
            </a:r>
            <a:endParaRPr sz="1600">
              <a:solidFill>
                <a:srgbClr val="000000"/>
              </a:solidFill>
            </a:endParaRPr>
          </a:p>
          <a:p>
            <a:pPr indent="-330200" lvl="1" marL="914400" marR="0" rtl="0" algn="l">
              <a:lnSpc>
                <a:spcPct val="115000"/>
              </a:lnSpc>
              <a:spcBef>
                <a:spcPts val="0"/>
              </a:spcBef>
              <a:spcAft>
                <a:spcPts val="0"/>
              </a:spcAft>
              <a:buClr>
                <a:srgbClr val="000000"/>
              </a:buClr>
              <a:buSzPts val="1600"/>
              <a:buChar char="○"/>
            </a:pPr>
            <a:r>
              <a:rPr lang="en" sz="1600">
                <a:solidFill>
                  <a:srgbClr val="000000"/>
                </a:solidFill>
              </a:rPr>
              <a:t>      :Time         :Intercept </a:t>
            </a:r>
            <a:endParaRPr sz="1600">
              <a:solidFill>
                <a:srgbClr val="000000"/>
              </a:solidFill>
            </a:endParaRPr>
          </a:p>
          <a:p>
            <a:pPr indent="0" lvl="0" marL="0" marR="0" rtl="0" algn="l">
              <a:lnSpc>
                <a:spcPct val="115000"/>
              </a:lnSpc>
              <a:spcBef>
                <a:spcPts val="0"/>
              </a:spcBef>
              <a:spcAft>
                <a:spcPts val="0"/>
              </a:spcAft>
              <a:buNone/>
            </a:pPr>
            <a:r>
              <a:t/>
            </a:r>
            <a:endParaRPr sz="1600">
              <a:solidFill>
                <a:srgbClr val="000000"/>
              </a:solidFill>
            </a:endParaRPr>
          </a:p>
          <a:p>
            <a:pPr indent="-330200" lvl="0" marL="457200" marR="0" rtl="0" algn="l">
              <a:lnSpc>
                <a:spcPct val="115000"/>
              </a:lnSpc>
              <a:spcBef>
                <a:spcPts val="0"/>
              </a:spcBef>
              <a:spcAft>
                <a:spcPts val="0"/>
              </a:spcAft>
              <a:buClr>
                <a:srgbClr val="000000"/>
              </a:buClr>
              <a:buSzPts val="1600"/>
              <a:buChar char="●"/>
            </a:pPr>
            <a:r>
              <a:rPr lang="en" sz="1600">
                <a:solidFill>
                  <a:srgbClr val="000000"/>
                </a:solidFill>
              </a:rPr>
              <a:t>Calculating parameters</a:t>
            </a:r>
            <a:endParaRPr sz="1600">
              <a:solidFill>
                <a:srgbClr val="000000"/>
              </a:solidFill>
            </a:endParaRPr>
          </a:p>
          <a:p>
            <a:pPr indent="-317500" lvl="1" marL="914400" marR="0" rtl="0" algn="l">
              <a:lnSpc>
                <a:spcPct val="115000"/>
              </a:lnSpc>
              <a:spcBef>
                <a:spcPts val="0"/>
              </a:spcBef>
              <a:spcAft>
                <a:spcPts val="0"/>
              </a:spcAft>
              <a:buClr>
                <a:srgbClr val="000000"/>
              </a:buClr>
              <a:buSzPts val="1400"/>
              <a:buChar char="○"/>
            </a:pPr>
            <a:br>
              <a:rPr lang="en">
                <a:solidFill>
                  <a:srgbClr val="000000"/>
                </a:solidFill>
              </a:rPr>
            </a:br>
            <a:endParaRPr>
              <a:solidFill>
                <a:srgbClr val="000000"/>
              </a:solidFill>
            </a:endParaRPr>
          </a:p>
          <a:p>
            <a:pPr indent="0" lvl="0" marL="0" marR="0" rtl="0" algn="l">
              <a:lnSpc>
                <a:spcPct val="115000"/>
              </a:lnSpc>
              <a:spcBef>
                <a:spcPts val="1600"/>
              </a:spcBef>
              <a:spcAft>
                <a:spcPts val="1600"/>
              </a:spcAft>
              <a:buNone/>
            </a:pPr>
            <a:r>
              <a:t/>
            </a:r>
            <a:endParaRPr>
              <a:solidFill>
                <a:srgbClr val="000000"/>
              </a:solidFill>
            </a:endParaRPr>
          </a:p>
        </p:txBody>
      </p:sp>
      <p:pic>
        <p:nvPicPr>
          <p:cNvPr id="114" name="Google Shape;114;p19"/>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15" name="Google Shape;115;p19"/>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16" name="Google Shape;116;p19"/>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117" name="Google Shape;117;p19"/>
          <p:cNvGraphicFramePr/>
          <p:nvPr/>
        </p:nvGraphicFramePr>
        <p:xfrm>
          <a:off x="5699975" y="1907075"/>
          <a:ext cx="3000000" cy="3000000"/>
        </p:xfrm>
        <a:graphic>
          <a:graphicData uri="http://schemas.openxmlformats.org/drawingml/2006/table">
            <a:tbl>
              <a:tblPr>
                <a:noFill/>
                <a:tableStyleId>{77204C45-43F5-42DF-B1C8-55ECFAB389F0}</a:tableStyleId>
              </a:tblPr>
              <a:tblGrid>
                <a:gridCol w="1434650"/>
                <a:gridCol w="1434650"/>
              </a:tblGrid>
              <a:tr h="376475">
                <a:tc>
                  <a:txBody>
                    <a:bodyPr>
                      <a:noAutofit/>
                    </a:bodyPr>
                    <a:lstStyle/>
                    <a:p>
                      <a:pPr indent="0" lvl="0" marL="0" rtl="0" algn="ctr">
                        <a:spcBef>
                          <a:spcPts val="0"/>
                        </a:spcBef>
                        <a:spcAft>
                          <a:spcPts val="0"/>
                        </a:spcAft>
                        <a:buNone/>
                      </a:pPr>
                      <a:r>
                        <a:rPr b="1" lang="en"/>
                        <a:t>Time (s)</a:t>
                      </a:r>
                      <a:endParaRPr b="1"/>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a:t>Position (m)</a:t>
                      </a:r>
                      <a:endParaRPr b="1"/>
                    </a:p>
                  </a:txBody>
                  <a:tcPr marT="91425" marB="91425" marR="91425" marL="91425">
                    <a:solidFill>
                      <a:srgbClr val="CFE2F3"/>
                    </a:solidFill>
                  </a:tcPr>
                </a:tc>
              </a:tr>
              <a:tr h="3764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9</a:t>
                      </a:r>
                      <a:endParaRPr/>
                    </a:p>
                  </a:txBody>
                  <a:tcPr marT="91425" marB="91425" marR="91425" marL="91425"/>
                </a:tc>
              </a:tr>
              <a:tr h="376475">
                <a:tc>
                  <a:txBody>
                    <a:bodyPr>
                      <a:noAutofit/>
                    </a:bodyPr>
                    <a:lstStyle/>
                    <a:p>
                      <a:pPr indent="0" lvl="0" marL="0" rtl="0" algn="ctr">
                        <a:spcBef>
                          <a:spcPts val="0"/>
                        </a:spcBef>
                        <a:spcAft>
                          <a:spcPts val="0"/>
                        </a:spcAft>
                        <a:buNone/>
                      </a:pPr>
                      <a:r>
                        <a:rPr lang="en"/>
                        <a:t>2</a:t>
                      </a:r>
                      <a:endParaRPr/>
                    </a:p>
                  </a:txBody>
                  <a:tcPr marT="91425" marB="91425" marR="91425" marL="91425"/>
                </a:tc>
                <a:tc>
                  <a:txBody>
                    <a:bodyPr>
                      <a:noAutofit/>
                    </a:bodyPr>
                    <a:lstStyle/>
                    <a:p>
                      <a:pPr indent="0" lvl="0" marL="0" rtl="0" algn="ctr">
                        <a:spcBef>
                          <a:spcPts val="0"/>
                        </a:spcBef>
                        <a:spcAft>
                          <a:spcPts val="0"/>
                        </a:spcAft>
                        <a:buNone/>
                      </a:pPr>
                      <a:r>
                        <a:rPr lang="en"/>
                        <a:t>12</a:t>
                      </a:r>
                      <a:endParaRPr/>
                    </a:p>
                  </a:txBody>
                  <a:tcPr marT="91425" marB="91425" marR="91425" marL="91425"/>
                </a:tc>
              </a:tr>
              <a:tr h="376475">
                <a:tc>
                  <a:txBody>
                    <a:bodyPr>
                      <a:noAutofit/>
                    </a:bodyPr>
                    <a:lstStyle/>
                    <a:p>
                      <a:pPr indent="0" lvl="0" marL="0" rtl="0" algn="ctr">
                        <a:spcBef>
                          <a:spcPts val="0"/>
                        </a:spcBef>
                        <a:spcAft>
                          <a:spcPts val="0"/>
                        </a:spcAft>
                        <a:buNone/>
                      </a:pPr>
                      <a:r>
                        <a:rPr lang="en"/>
                        <a:t>4</a:t>
                      </a:r>
                      <a:endParaRPr/>
                    </a:p>
                  </a:txBody>
                  <a:tcPr marT="91425" marB="91425" marR="91425" marL="91425"/>
                </a:tc>
                <a:tc>
                  <a:txBody>
                    <a:bodyPr>
                      <a:noAutofit/>
                    </a:bodyPr>
                    <a:lstStyle/>
                    <a:p>
                      <a:pPr indent="0" lvl="0" marL="0" rtl="0" algn="ctr">
                        <a:spcBef>
                          <a:spcPts val="0"/>
                        </a:spcBef>
                        <a:spcAft>
                          <a:spcPts val="0"/>
                        </a:spcAft>
                        <a:buNone/>
                      </a:pPr>
                      <a:r>
                        <a:rPr lang="en"/>
                        <a:t>17</a:t>
                      </a:r>
                      <a:endParaRPr/>
                    </a:p>
                  </a:txBody>
                  <a:tcPr marT="91425" marB="91425" marR="91425" marL="91425"/>
                </a:tc>
              </a:tr>
              <a:tr h="376475">
                <a:tc>
                  <a:txBody>
                    <a:bodyPr>
                      <a:noAutofit/>
                    </a:bodyPr>
                    <a:lstStyle/>
                    <a:p>
                      <a:pPr indent="0" lvl="0" marL="0" rtl="0" algn="ctr">
                        <a:spcBef>
                          <a:spcPts val="0"/>
                        </a:spcBef>
                        <a:spcAft>
                          <a:spcPts val="0"/>
                        </a:spcAft>
                        <a:buNone/>
                      </a:pPr>
                      <a:r>
                        <a:rPr lang="en"/>
                        <a:t>6</a:t>
                      </a:r>
                      <a:endParaRPr/>
                    </a:p>
                  </a:txBody>
                  <a:tcPr marT="91425" marB="91425" marR="91425" marL="91425"/>
                </a:tc>
                <a:tc>
                  <a:txBody>
                    <a:bodyPr>
                      <a:noAutofit/>
                    </a:bodyPr>
                    <a:lstStyle/>
                    <a:p>
                      <a:pPr indent="0" lvl="0" marL="0" rtl="0" algn="ctr">
                        <a:spcBef>
                          <a:spcPts val="0"/>
                        </a:spcBef>
                        <a:spcAft>
                          <a:spcPts val="0"/>
                        </a:spcAft>
                        <a:buNone/>
                      </a:pPr>
                      <a:r>
                        <a:rPr lang="en"/>
                        <a:t>21</a:t>
                      </a:r>
                      <a:endParaRPr/>
                    </a:p>
                  </a:txBody>
                  <a:tcPr marT="91425" marB="91425" marR="91425" marL="91425"/>
                </a:tc>
              </a:tr>
              <a:tr h="376475">
                <a:tc>
                  <a:txBody>
                    <a:bodyPr>
                      <a:noAutofit/>
                    </a:bodyPr>
                    <a:lstStyle/>
                    <a:p>
                      <a:pPr indent="0" lvl="0" marL="0" rtl="0" algn="ctr">
                        <a:spcBef>
                          <a:spcPts val="0"/>
                        </a:spcBef>
                        <a:spcAft>
                          <a:spcPts val="0"/>
                        </a:spcAft>
                        <a:buNone/>
                      </a:pPr>
                      <a:r>
                        <a:rPr lang="en"/>
                        <a:t>8</a:t>
                      </a:r>
                      <a:endParaRPr/>
                    </a:p>
                  </a:txBody>
                  <a:tcPr marT="91425" marB="91425" marR="91425" marL="91425"/>
                </a:tc>
                <a:tc>
                  <a:txBody>
                    <a:bodyPr>
                      <a:noAutofit/>
                    </a:bodyPr>
                    <a:lstStyle/>
                    <a:p>
                      <a:pPr indent="0" lvl="0" marL="0" rtl="0" algn="ctr">
                        <a:spcBef>
                          <a:spcPts val="0"/>
                        </a:spcBef>
                        <a:spcAft>
                          <a:spcPts val="0"/>
                        </a:spcAft>
                        <a:buNone/>
                      </a:pPr>
                      <a:r>
                        <a:rPr lang="en"/>
                        <a:t>26</a:t>
                      </a:r>
                      <a:endParaRPr/>
                    </a:p>
                  </a:txBody>
                  <a:tcPr marT="91425" marB="91425" marR="91425" marL="91425"/>
                </a:tc>
              </a:tr>
            </a:tbl>
          </a:graphicData>
        </a:graphic>
      </p:graphicFrame>
      <p:pic>
        <p:nvPicPr>
          <p:cNvPr id="118" name="Google Shape;118;p19"/>
          <p:cNvPicPr preferRelativeResize="0"/>
          <p:nvPr/>
        </p:nvPicPr>
        <p:blipFill>
          <a:blip r:embed="rId5">
            <a:alphaModFix/>
          </a:blip>
          <a:stretch>
            <a:fillRect/>
          </a:stretch>
        </p:blipFill>
        <p:spPr>
          <a:xfrm>
            <a:off x="1256275" y="2984204"/>
            <a:ext cx="229434" cy="305896"/>
          </a:xfrm>
          <a:prstGeom prst="rect">
            <a:avLst/>
          </a:prstGeom>
          <a:noFill/>
          <a:ln>
            <a:noFill/>
          </a:ln>
        </p:spPr>
      </p:pic>
      <p:pic>
        <p:nvPicPr>
          <p:cNvPr id="119" name="Google Shape;119;p19"/>
          <p:cNvPicPr preferRelativeResize="0"/>
          <p:nvPr/>
        </p:nvPicPr>
        <p:blipFill>
          <a:blip r:embed="rId6">
            <a:alphaModFix/>
          </a:blip>
          <a:stretch>
            <a:fillRect/>
          </a:stretch>
        </p:blipFill>
        <p:spPr>
          <a:xfrm>
            <a:off x="2308516" y="2984200"/>
            <a:ext cx="229434" cy="305896"/>
          </a:xfrm>
          <a:prstGeom prst="rect">
            <a:avLst/>
          </a:prstGeom>
          <a:noFill/>
          <a:ln>
            <a:noFill/>
          </a:ln>
        </p:spPr>
      </p:pic>
      <p:pic>
        <p:nvPicPr>
          <p:cNvPr id="120" name="Google Shape;120;p19"/>
          <p:cNvPicPr preferRelativeResize="0"/>
          <p:nvPr/>
        </p:nvPicPr>
        <p:blipFill>
          <a:blip r:embed="rId7">
            <a:alphaModFix/>
          </a:blip>
          <a:stretch>
            <a:fillRect/>
          </a:stretch>
        </p:blipFill>
        <p:spPr>
          <a:xfrm>
            <a:off x="1227050" y="3792875"/>
            <a:ext cx="2392375" cy="373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Example</a:t>
            </a:r>
            <a:endParaRPr/>
          </a:p>
        </p:txBody>
      </p:sp>
      <p:sp>
        <p:nvSpPr>
          <p:cNvPr id="126" name="Google Shape;126;p20"/>
          <p:cNvSpPr txBox="1"/>
          <p:nvPr>
            <p:ph idx="1" type="body"/>
          </p:nvPr>
        </p:nvSpPr>
        <p:spPr>
          <a:xfrm>
            <a:off x="311700" y="1281425"/>
            <a:ext cx="5150400" cy="502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i="1" lang="en">
                <a:solidFill>
                  <a:srgbClr val="000000"/>
                </a:solidFill>
              </a:rPr>
              <a:t>Let’s calculate on BOARD!</a:t>
            </a:r>
            <a:endParaRPr i="1">
              <a:solidFill>
                <a:srgbClr val="000000"/>
              </a:solidFill>
            </a:endParaRPr>
          </a:p>
        </p:txBody>
      </p:sp>
      <p:pic>
        <p:nvPicPr>
          <p:cNvPr id="127" name="Google Shape;127;p20"/>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28" name="Google Shape;128;p20"/>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29" name="Google Shape;129;p20"/>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130" name="Google Shape;130;p20"/>
          <p:cNvGraphicFramePr/>
          <p:nvPr/>
        </p:nvGraphicFramePr>
        <p:xfrm>
          <a:off x="5699975" y="1907075"/>
          <a:ext cx="3000000" cy="3000000"/>
        </p:xfrm>
        <a:graphic>
          <a:graphicData uri="http://schemas.openxmlformats.org/drawingml/2006/table">
            <a:tbl>
              <a:tblPr>
                <a:noFill/>
                <a:tableStyleId>{77204C45-43F5-42DF-B1C8-55ECFAB389F0}</a:tableStyleId>
              </a:tblPr>
              <a:tblGrid>
                <a:gridCol w="1434650"/>
                <a:gridCol w="1434650"/>
              </a:tblGrid>
              <a:tr h="376475">
                <a:tc>
                  <a:txBody>
                    <a:bodyPr>
                      <a:noAutofit/>
                    </a:bodyPr>
                    <a:lstStyle/>
                    <a:p>
                      <a:pPr indent="0" lvl="0" marL="0" rtl="0" algn="ctr">
                        <a:spcBef>
                          <a:spcPts val="0"/>
                        </a:spcBef>
                        <a:spcAft>
                          <a:spcPts val="0"/>
                        </a:spcAft>
                        <a:buNone/>
                      </a:pPr>
                      <a:r>
                        <a:rPr b="1" lang="en"/>
                        <a:t>Time (s)</a:t>
                      </a:r>
                      <a:endParaRPr b="1"/>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a:t>Position (m)</a:t>
                      </a:r>
                      <a:endParaRPr b="1"/>
                    </a:p>
                  </a:txBody>
                  <a:tcPr marT="91425" marB="91425" marR="91425" marL="91425">
                    <a:solidFill>
                      <a:srgbClr val="CFE2F3"/>
                    </a:solidFill>
                  </a:tcPr>
                </a:tc>
              </a:tr>
              <a:tr h="3764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9</a:t>
                      </a:r>
                      <a:endParaRPr/>
                    </a:p>
                  </a:txBody>
                  <a:tcPr marT="91425" marB="91425" marR="91425" marL="91425"/>
                </a:tc>
              </a:tr>
              <a:tr h="376475">
                <a:tc>
                  <a:txBody>
                    <a:bodyPr>
                      <a:noAutofit/>
                    </a:bodyPr>
                    <a:lstStyle/>
                    <a:p>
                      <a:pPr indent="0" lvl="0" marL="0" rtl="0" algn="ctr">
                        <a:spcBef>
                          <a:spcPts val="0"/>
                        </a:spcBef>
                        <a:spcAft>
                          <a:spcPts val="0"/>
                        </a:spcAft>
                        <a:buNone/>
                      </a:pPr>
                      <a:r>
                        <a:rPr lang="en"/>
                        <a:t>2</a:t>
                      </a:r>
                      <a:endParaRPr/>
                    </a:p>
                  </a:txBody>
                  <a:tcPr marT="91425" marB="91425" marR="91425" marL="91425"/>
                </a:tc>
                <a:tc>
                  <a:txBody>
                    <a:bodyPr>
                      <a:noAutofit/>
                    </a:bodyPr>
                    <a:lstStyle/>
                    <a:p>
                      <a:pPr indent="0" lvl="0" marL="0" rtl="0" algn="ctr">
                        <a:spcBef>
                          <a:spcPts val="0"/>
                        </a:spcBef>
                        <a:spcAft>
                          <a:spcPts val="0"/>
                        </a:spcAft>
                        <a:buNone/>
                      </a:pPr>
                      <a:r>
                        <a:rPr lang="en"/>
                        <a:t>12</a:t>
                      </a:r>
                      <a:endParaRPr/>
                    </a:p>
                  </a:txBody>
                  <a:tcPr marT="91425" marB="91425" marR="91425" marL="91425"/>
                </a:tc>
              </a:tr>
              <a:tr h="376475">
                <a:tc>
                  <a:txBody>
                    <a:bodyPr>
                      <a:noAutofit/>
                    </a:bodyPr>
                    <a:lstStyle/>
                    <a:p>
                      <a:pPr indent="0" lvl="0" marL="0" rtl="0" algn="ctr">
                        <a:spcBef>
                          <a:spcPts val="0"/>
                        </a:spcBef>
                        <a:spcAft>
                          <a:spcPts val="0"/>
                        </a:spcAft>
                        <a:buNone/>
                      </a:pPr>
                      <a:r>
                        <a:rPr lang="en"/>
                        <a:t>4</a:t>
                      </a:r>
                      <a:endParaRPr/>
                    </a:p>
                  </a:txBody>
                  <a:tcPr marT="91425" marB="91425" marR="91425" marL="91425"/>
                </a:tc>
                <a:tc>
                  <a:txBody>
                    <a:bodyPr>
                      <a:noAutofit/>
                    </a:bodyPr>
                    <a:lstStyle/>
                    <a:p>
                      <a:pPr indent="0" lvl="0" marL="0" rtl="0" algn="ctr">
                        <a:spcBef>
                          <a:spcPts val="0"/>
                        </a:spcBef>
                        <a:spcAft>
                          <a:spcPts val="0"/>
                        </a:spcAft>
                        <a:buNone/>
                      </a:pPr>
                      <a:r>
                        <a:rPr lang="en"/>
                        <a:t>17</a:t>
                      </a:r>
                      <a:endParaRPr/>
                    </a:p>
                  </a:txBody>
                  <a:tcPr marT="91425" marB="91425" marR="91425" marL="91425"/>
                </a:tc>
              </a:tr>
              <a:tr h="376475">
                <a:tc>
                  <a:txBody>
                    <a:bodyPr>
                      <a:noAutofit/>
                    </a:bodyPr>
                    <a:lstStyle/>
                    <a:p>
                      <a:pPr indent="0" lvl="0" marL="0" rtl="0" algn="ctr">
                        <a:spcBef>
                          <a:spcPts val="0"/>
                        </a:spcBef>
                        <a:spcAft>
                          <a:spcPts val="0"/>
                        </a:spcAft>
                        <a:buNone/>
                      </a:pPr>
                      <a:r>
                        <a:rPr lang="en"/>
                        <a:t>6</a:t>
                      </a:r>
                      <a:endParaRPr/>
                    </a:p>
                  </a:txBody>
                  <a:tcPr marT="91425" marB="91425" marR="91425" marL="91425"/>
                </a:tc>
                <a:tc>
                  <a:txBody>
                    <a:bodyPr>
                      <a:noAutofit/>
                    </a:bodyPr>
                    <a:lstStyle/>
                    <a:p>
                      <a:pPr indent="0" lvl="0" marL="0" rtl="0" algn="ctr">
                        <a:spcBef>
                          <a:spcPts val="0"/>
                        </a:spcBef>
                        <a:spcAft>
                          <a:spcPts val="0"/>
                        </a:spcAft>
                        <a:buNone/>
                      </a:pPr>
                      <a:r>
                        <a:rPr lang="en"/>
                        <a:t>21</a:t>
                      </a:r>
                      <a:endParaRPr/>
                    </a:p>
                  </a:txBody>
                  <a:tcPr marT="91425" marB="91425" marR="91425" marL="91425"/>
                </a:tc>
              </a:tr>
              <a:tr h="376475">
                <a:tc>
                  <a:txBody>
                    <a:bodyPr>
                      <a:noAutofit/>
                    </a:bodyPr>
                    <a:lstStyle/>
                    <a:p>
                      <a:pPr indent="0" lvl="0" marL="0" rtl="0" algn="ctr">
                        <a:spcBef>
                          <a:spcPts val="0"/>
                        </a:spcBef>
                        <a:spcAft>
                          <a:spcPts val="0"/>
                        </a:spcAft>
                        <a:buNone/>
                      </a:pPr>
                      <a:r>
                        <a:rPr lang="en"/>
                        <a:t>8</a:t>
                      </a:r>
                      <a:endParaRPr/>
                    </a:p>
                  </a:txBody>
                  <a:tcPr marT="91425" marB="91425" marR="91425" marL="91425"/>
                </a:tc>
                <a:tc>
                  <a:txBody>
                    <a:bodyPr>
                      <a:noAutofit/>
                    </a:bodyPr>
                    <a:lstStyle/>
                    <a:p>
                      <a:pPr indent="0" lvl="0" marL="0" rtl="0" algn="ctr">
                        <a:spcBef>
                          <a:spcPts val="0"/>
                        </a:spcBef>
                        <a:spcAft>
                          <a:spcPts val="0"/>
                        </a:spcAft>
                        <a:buNone/>
                      </a:pPr>
                      <a:r>
                        <a:rPr lang="en"/>
                        <a:t>26</a:t>
                      </a:r>
                      <a:endParaRPr/>
                    </a:p>
                  </a:txBody>
                  <a:tcPr marT="91425" marB="91425" marR="91425" marL="91425"/>
                </a:tc>
              </a:tr>
            </a:tbl>
          </a:graphicData>
        </a:graphic>
      </p:graphicFrame>
      <p:pic>
        <p:nvPicPr>
          <p:cNvPr id="131" name="Google Shape;131;p20"/>
          <p:cNvPicPr preferRelativeResize="0"/>
          <p:nvPr/>
        </p:nvPicPr>
        <p:blipFill>
          <a:blip r:embed="rId5">
            <a:alphaModFix/>
          </a:blip>
          <a:stretch>
            <a:fillRect/>
          </a:stretch>
        </p:blipFill>
        <p:spPr>
          <a:xfrm>
            <a:off x="1062750" y="2029550"/>
            <a:ext cx="1140300" cy="1289925"/>
          </a:xfrm>
          <a:prstGeom prst="rect">
            <a:avLst/>
          </a:prstGeom>
          <a:noFill/>
          <a:ln>
            <a:noFill/>
          </a:ln>
        </p:spPr>
      </p:pic>
      <p:pic>
        <p:nvPicPr>
          <p:cNvPr id="132" name="Google Shape;132;p20"/>
          <p:cNvPicPr preferRelativeResize="0"/>
          <p:nvPr/>
        </p:nvPicPr>
        <p:blipFill>
          <a:blip r:embed="rId6">
            <a:alphaModFix/>
          </a:blip>
          <a:stretch>
            <a:fillRect/>
          </a:stretch>
        </p:blipFill>
        <p:spPr>
          <a:xfrm>
            <a:off x="3177201" y="2024488"/>
            <a:ext cx="845028" cy="1300050"/>
          </a:xfrm>
          <a:prstGeom prst="rect">
            <a:avLst/>
          </a:prstGeom>
          <a:noFill/>
          <a:ln>
            <a:noFill/>
          </a:ln>
        </p:spPr>
      </p:pic>
      <p:pic>
        <p:nvPicPr>
          <p:cNvPr id="133" name="Google Shape;133;p20"/>
          <p:cNvPicPr preferRelativeResize="0"/>
          <p:nvPr/>
        </p:nvPicPr>
        <p:blipFill>
          <a:blip r:embed="rId7">
            <a:alphaModFix/>
          </a:blip>
          <a:stretch>
            <a:fillRect/>
          </a:stretch>
        </p:blipFill>
        <p:spPr>
          <a:xfrm>
            <a:off x="989250" y="3728620"/>
            <a:ext cx="1140300" cy="263129"/>
          </a:xfrm>
          <a:prstGeom prst="rect">
            <a:avLst/>
          </a:prstGeom>
          <a:noFill/>
          <a:ln>
            <a:noFill/>
          </a:ln>
        </p:spPr>
      </p:pic>
      <p:pic>
        <p:nvPicPr>
          <p:cNvPr id="134" name="Google Shape;134;p20"/>
          <p:cNvPicPr preferRelativeResize="0"/>
          <p:nvPr/>
        </p:nvPicPr>
        <p:blipFill>
          <a:blip r:embed="rId8">
            <a:alphaModFix/>
          </a:blip>
          <a:stretch>
            <a:fillRect/>
          </a:stretch>
        </p:blipFill>
        <p:spPr>
          <a:xfrm>
            <a:off x="1011550" y="4114407"/>
            <a:ext cx="1050475" cy="330972"/>
          </a:xfrm>
          <a:prstGeom prst="rect">
            <a:avLst/>
          </a:prstGeom>
          <a:noFill/>
          <a:ln>
            <a:noFill/>
          </a:ln>
        </p:spPr>
      </p:pic>
      <p:pic>
        <p:nvPicPr>
          <p:cNvPr id="135" name="Google Shape;135;p20"/>
          <p:cNvPicPr preferRelativeResize="0"/>
          <p:nvPr/>
        </p:nvPicPr>
        <p:blipFill>
          <a:blip r:embed="rId9">
            <a:alphaModFix/>
          </a:blip>
          <a:stretch>
            <a:fillRect/>
          </a:stretch>
        </p:blipFill>
        <p:spPr>
          <a:xfrm>
            <a:off x="2664524" y="3728625"/>
            <a:ext cx="1572166" cy="330975"/>
          </a:xfrm>
          <a:prstGeom prst="rect">
            <a:avLst/>
          </a:prstGeom>
          <a:noFill/>
          <a:ln>
            <a:noFill/>
          </a:ln>
        </p:spPr>
      </p:pic>
      <p:pic>
        <p:nvPicPr>
          <p:cNvPr id="136" name="Google Shape;136;p20"/>
          <p:cNvPicPr preferRelativeResize="0"/>
          <p:nvPr/>
        </p:nvPicPr>
        <p:blipFill>
          <a:blip r:embed="rId10">
            <a:alphaModFix/>
          </a:blip>
          <a:stretch>
            <a:fillRect/>
          </a:stretch>
        </p:blipFill>
        <p:spPr>
          <a:xfrm>
            <a:off x="2664517" y="4104975"/>
            <a:ext cx="2646361" cy="34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1395124" y="347125"/>
            <a:ext cx="668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Example</a:t>
            </a:r>
            <a:endParaRPr/>
          </a:p>
        </p:txBody>
      </p:sp>
      <p:sp>
        <p:nvSpPr>
          <p:cNvPr id="142" name="Google Shape;142;p21"/>
          <p:cNvSpPr txBox="1"/>
          <p:nvPr>
            <p:ph idx="1" type="body"/>
          </p:nvPr>
        </p:nvSpPr>
        <p:spPr>
          <a:xfrm>
            <a:off x="311700" y="1281425"/>
            <a:ext cx="5678400" cy="360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solidFill>
                  <a:srgbClr val="000000"/>
                </a:solidFill>
              </a:rPr>
              <a:t>Step 2: Apply your model and predict</a:t>
            </a:r>
            <a:endParaRPr b="1">
              <a:solidFill>
                <a:srgbClr val="000000"/>
              </a:solidFill>
            </a:endParaRPr>
          </a:p>
          <a:p>
            <a:pPr indent="-330200" lvl="0" marL="457200" marR="0" rtl="0" algn="l">
              <a:lnSpc>
                <a:spcPct val="115000"/>
              </a:lnSpc>
              <a:spcBef>
                <a:spcPts val="1600"/>
              </a:spcBef>
              <a:spcAft>
                <a:spcPts val="0"/>
              </a:spcAft>
              <a:buClr>
                <a:srgbClr val="000000"/>
              </a:buClr>
              <a:buSzPts val="1600"/>
              <a:buFont typeface="Arial"/>
              <a:buChar char="●"/>
            </a:pPr>
            <a:r>
              <a:rPr lang="en" sz="1600">
                <a:solidFill>
                  <a:srgbClr val="000000"/>
                </a:solidFill>
              </a:rPr>
              <a:t>Plug time values into linear regression equation</a:t>
            </a:r>
            <a:endParaRPr sz="1600">
              <a:solidFill>
                <a:srgbClr val="000000"/>
              </a:solidFill>
            </a:endParaRPr>
          </a:p>
          <a:p>
            <a:pPr indent="0" lvl="0" marL="0" marR="0" rtl="0" algn="l">
              <a:lnSpc>
                <a:spcPct val="115000"/>
              </a:lnSpc>
              <a:spcBef>
                <a:spcPts val="1000"/>
              </a:spcBef>
              <a:spcAft>
                <a:spcPts val="0"/>
              </a:spcAft>
              <a:buNone/>
            </a:pPr>
            <a:r>
              <a:t/>
            </a:r>
            <a:endParaRPr sz="1600">
              <a:solidFill>
                <a:srgbClr val="000000"/>
              </a:solidFill>
            </a:endParaRPr>
          </a:p>
          <a:p>
            <a:pPr indent="-330200" lvl="0" marL="457200" marR="0" rtl="0" algn="l">
              <a:lnSpc>
                <a:spcPct val="115000"/>
              </a:lnSpc>
              <a:spcBef>
                <a:spcPts val="1000"/>
              </a:spcBef>
              <a:spcAft>
                <a:spcPts val="0"/>
              </a:spcAft>
              <a:buClr>
                <a:srgbClr val="000000"/>
              </a:buClr>
              <a:buSzPts val="1600"/>
              <a:buFont typeface="Arial"/>
              <a:buChar char="●"/>
            </a:pPr>
            <a:r>
              <a:rPr lang="en" sz="1600">
                <a:solidFill>
                  <a:srgbClr val="000000"/>
                </a:solidFill>
              </a:rPr>
              <a:t>Predicted value at time = 12 secs</a:t>
            </a:r>
            <a:endParaRPr sz="1600">
              <a:solidFill>
                <a:srgbClr val="000000"/>
              </a:solidFill>
            </a:endParaRPr>
          </a:p>
          <a:p>
            <a:pPr indent="0" lvl="0" marL="0" marR="0" rtl="0" algn="l">
              <a:lnSpc>
                <a:spcPct val="115000"/>
              </a:lnSpc>
              <a:spcBef>
                <a:spcPts val="1000"/>
              </a:spcBef>
              <a:spcAft>
                <a:spcPts val="0"/>
              </a:spcAft>
              <a:buNone/>
            </a:pPr>
            <a:r>
              <a:t/>
            </a:r>
            <a:endParaRPr sz="1600">
              <a:solidFill>
                <a:srgbClr val="000000"/>
              </a:solidFill>
            </a:endParaRPr>
          </a:p>
          <a:p>
            <a:pPr indent="-330200" lvl="0" marL="457200" marR="0" rtl="0" algn="l">
              <a:lnSpc>
                <a:spcPct val="115000"/>
              </a:lnSpc>
              <a:spcBef>
                <a:spcPts val="1000"/>
              </a:spcBef>
              <a:spcAft>
                <a:spcPts val="0"/>
              </a:spcAft>
              <a:buClr>
                <a:srgbClr val="000000"/>
              </a:buClr>
              <a:buSzPts val="1600"/>
              <a:buFont typeface="Arial"/>
              <a:buChar char="●"/>
            </a:pPr>
            <a:r>
              <a:rPr lang="en" sz="1600">
                <a:solidFill>
                  <a:srgbClr val="000000"/>
                </a:solidFill>
              </a:rPr>
              <a:t>Matrix form to predict all other positions</a:t>
            </a:r>
            <a:endParaRPr sz="1600">
              <a:solidFill>
                <a:srgbClr val="000000"/>
              </a:solidFill>
            </a:endParaRPr>
          </a:p>
          <a:p>
            <a:pPr indent="0" lvl="0" marL="0" marR="0" rtl="0" algn="l">
              <a:lnSpc>
                <a:spcPct val="115000"/>
              </a:lnSpc>
              <a:spcBef>
                <a:spcPts val="1600"/>
              </a:spcBef>
              <a:spcAft>
                <a:spcPts val="1600"/>
              </a:spcAft>
              <a:buNone/>
            </a:pPr>
            <a:r>
              <a:t/>
            </a:r>
            <a:endParaRPr/>
          </a:p>
        </p:txBody>
      </p:sp>
      <p:pic>
        <p:nvPicPr>
          <p:cNvPr id="143" name="Google Shape;143;p21"/>
          <p:cNvPicPr preferRelativeResize="0"/>
          <p:nvPr/>
        </p:nvPicPr>
        <p:blipFill>
          <a:blip r:embed="rId3">
            <a:alphaModFix/>
          </a:blip>
          <a:stretch>
            <a:fillRect/>
          </a:stretch>
        </p:blipFill>
        <p:spPr>
          <a:xfrm>
            <a:off x="8259600" y="347124"/>
            <a:ext cx="572700" cy="572700"/>
          </a:xfrm>
          <a:prstGeom prst="rect">
            <a:avLst/>
          </a:prstGeom>
          <a:noFill/>
          <a:ln>
            <a:noFill/>
          </a:ln>
        </p:spPr>
      </p:pic>
      <p:pic>
        <p:nvPicPr>
          <p:cNvPr id="144" name="Google Shape;144;p21"/>
          <p:cNvPicPr preferRelativeResize="0"/>
          <p:nvPr/>
        </p:nvPicPr>
        <p:blipFill>
          <a:blip r:embed="rId4">
            <a:alphaModFix/>
          </a:blip>
          <a:stretch>
            <a:fillRect/>
          </a:stretch>
        </p:blipFill>
        <p:spPr>
          <a:xfrm>
            <a:off x="311700" y="433362"/>
            <a:ext cx="1050476" cy="349800"/>
          </a:xfrm>
          <a:prstGeom prst="rect">
            <a:avLst/>
          </a:prstGeom>
          <a:noFill/>
          <a:ln>
            <a:noFill/>
          </a:ln>
        </p:spPr>
      </p:pic>
      <p:cxnSp>
        <p:nvCxnSpPr>
          <p:cNvPr id="145" name="Google Shape;145;p21"/>
          <p:cNvCxnSpPr/>
          <p:nvPr/>
        </p:nvCxnSpPr>
        <p:spPr>
          <a:xfrm flipH="1" rot="10800000">
            <a:off x="329250" y="1023450"/>
            <a:ext cx="8516100" cy="17700"/>
          </a:xfrm>
          <a:prstGeom prst="straightConnector1">
            <a:avLst/>
          </a:prstGeom>
          <a:noFill/>
          <a:ln cap="flat" cmpd="sng" w="19050">
            <a:solidFill>
              <a:srgbClr val="4393DB"/>
            </a:solidFill>
            <a:prstDash val="solid"/>
            <a:round/>
            <a:headEnd len="med" w="med" type="none"/>
            <a:tailEnd len="med" w="med" type="none"/>
          </a:ln>
        </p:spPr>
      </p:cxnSp>
      <p:graphicFrame>
        <p:nvGraphicFramePr>
          <p:cNvPr id="146" name="Google Shape;146;p21"/>
          <p:cNvGraphicFramePr/>
          <p:nvPr/>
        </p:nvGraphicFramePr>
        <p:xfrm>
          <a:off x="5842275" y="1700050"/>
          <a:ext cx="3000000" cy="3000000"/>
        </p:xfrm>
        <a:graphic>
          <a:graphicData uri="http://schemas.openxmlformats.org/drawingml/2006/table">
            <a:tbl>
              <a:tblPr>
                <a:noFill/>
                <a:tableStyleId>{77204C45-43F5-42DF-B1C8-55ECFAB389F0}</a:tableStyleId>
              </a:tblPr>
              <a:tblGrid>
                <a:gridCol w="1434650"/>
                <a:gridCol w="1434650"/>
              </a:tblGrid>
              <a:tr h="376475">
                <a:tc>
                  <a:txBody>
                    <a:bodyPr>
                      <a:noAutofit/>
                    </a:bodyPr>
                    <a:lstStyle/>
                    <a:p>
                      <a:pPr indent="0" lvl="0" marL="0" rtl="0" algn="ctr">
                        <a:spcBef>
                          <a:spcPts val="0"/>
                        </a:spcBef>
                        <a:spcAft>
                          <a:spcPts val="0"/>
                        </a:spcAft>
                        <a:buNone/>
                      </a:pPr>
                      <a:r>
                        <a:rPr b="1" lang="en"/>
                        <a:t>Time (s)</a:t>
                      </a:r>
                      <a:endParaRPr b="1"/>
                    </a:p>
                  </a:txBody>
                  <a:tcPr marT="91425" marB="91425" marR="91425" marL="91425">
                    <a:solidFill>
                      <a:srgbClr val="CFE2F3"/>
                    </a:solidFill>
                  </a:tcPr>
                </a:tc>
                <a:tc>
                  <a:txBody>
                    <a:bodyPr>
                      <a:noAutofit/>
                    </a:bodyPr>
                    <a:lstStyle/>
                    <a:p>
                      <a:pPr indent="0" lvl="0" marL="0" rtl="0" algn="ctr">
                        <a:spcBef>
                          <a:spcPts val="0"/>
                        </a:spcBef>
                        <a:spcAft>
                          <a:spcPts val="0"/>
                        </a:spcAft>
                        <a:buNone/>
                      </a:pPr>
                      <a:r>
                        <a:rPr b="1" lang="en"/>
                        <a:t>Position (m)</a:t>
                      </a:r>
                      <a:endParaRPr b="1"/>
                    </a:p>
                  </a:txBody>
                  <a:tcPr marT="91425" marB="91425" marR="91425" marL="91425">
                    <a:solidFill>
                      <a:srgbClr val="CFE2F3"/>
                    </a:solidFill>
                  </a:tcPr>
                </a:tc>
              </a:tr>
              <a:tr h="376475">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9</a:t>
                      </a:r>
                      <a:endParaRPr/>
                    </a:p>
                  </a:txBody>
                  <a:tcPr marT="91425" marB="91425" marR="91425" marL="91425"/>
                </a:tc>
              </a:tr>
              <a:tr h="376475">
                <a:tc>
                  <a:txBody>
                    <a:bodyPr>
                      <a:noAutofit/>
                    </a:bodyPr>
                    <a:lstStyle/>
                    <a:p>
                      <a:pPr indent="0" lvl="0" marL="0" rtl="0" algn="ctr">
                        <a:spcBef>
                          <a:spcPts val="0"/>
                        </a:spcBef>
                        <a:spcAft>
                          <a:spcPts val="0"/>
                        </a:spcAft>
                        <a:buNone/>
                      </a:pPr>
                      <a:r>
                        <a:rPr lang="en"/>
                        <a:t>2</a:t>
                      </a:r>
                      <a:endParaRPr/>
                    </a:p>
                  </a:txBody>
                  <a:tcPr marT="91425" marB="91425" marR="91425" marL="91425"/>
                </a:tc>
                <a:tc>
                  <a:txBody>
                    <a:bodyPr>
                      <a:noAutofit/>
                    </a:bodyPr>
                    <a:lstStyle/>
                    <a:p>
                      <a:pPr indent="0" lvl="0" marL="0" rtl="0" algn="ctr">
                        <a:spcBef>
                          <a:spcPts val="0"/>
                        </a:spcBef>
                        <a:spcAft>
                          <a:spcPts val="0"/>
                        </a:spcAft>
                        <a:buNone/>
                      </a:pPr>
                      <a:r>
                        <a:rPr lang="en"/>
                        <a:t>12</a:t>
                      </a:r>
                      <a:endParaRPr/>
                    </a:p>
                  </a:txBody>
                  <a:tcPr marT="91425" marB="91425" marR="91425" marL="91425"/>
                </a:tc>
              </a:tr>
              <a:tr h="376475">
                <a:tc>
                  <a:txBody>
                    <a:bodyPr>
                      <a:noAutofit/>
                    </a:bodyPr>
                    <a:lstStyle/>
                    <a:p>
                      <a:pPr indent="0" lvl="0" marL="0" rtl="0" algn="ctr">
                        <a:spcBef>
                          <a:spcPts val="0"/>
                        </a:spcBef>
                        <a:spcAft>
                          <a:spcPts val="0"/>
                        </a:spcAft>
                        <a:buNone/>
                      </a:pPr>
                      <a:r>
                        <a:rPr lang="en"/>
                        <a:t>4</a:t>
                      </a:r>
                      <a:endParaRPr/>
                    </a:p>
                  </a:txBody>
                  <a:tcPr marT="91425" marB="91425" marR="91425" marL="91425"/>
                </a:tc>
                <a:tc>
                  <a:txBody>
                    <a:bodyPr>
                      <a:noAutofit/>
                    </a:bodyPr>
                    <a:lstStyle/>
                    <a:p>
                      <a:pPr indent="0" lvl="0" marL="0" rtl="0" algn="ctr">
                        <a:spcBef>
                          <a:spcPts val="0"/>
                        </a:spcBef>
                        <a:spcAft>
                          <a:spcPts val="0"/>
                        </a:spcAft>
                        <a:buNone/>
                      </a:pPr>
                      <a:r>
                        <a:rPr lang="en"/>
                        <a:t>17</a:t>
                      </a:r>
                      <a:endParaRPr/>
                    </a:p>
                  </a:txBody>
                  <a:tcPr marT="91425" marB="91425" marR="91425" marL="91425"/>
                </a:tc>
              </a:tr>
              <a:tr h="376475">
                <a:tc>
                  <a:txBody>
                    <a:bodyPr>
                      <a:noAutofit/>
                    </a:bodyPr>
                    <a:lstStyle/>
                    <a:p>
                      <a:pPr indent="0" lvl="0" marL="0" rtl="0" algn="ctr">
                        <a:spcBef>
                          <a:spcPts val="0"/>
                        </a:spcBef>
                        <a:spcAft>
                          <a:spcPts val="0"/>
                        </a:spcAft>
                        <a:buNone/>
                      </a:pPr>
                      <a:r>
                        <a:rPr lang="en"/>
                        <a:t>6</a:t>
                      </a:r>
                      <a:endParaRPr/>
                    </a:p>
                  </a:txBody>
                  <a:tcPr marT="91425" marB="91425" marR="91425" marL="91425"/>
                </a:tc>
                <a:tc>
                  <a:txBody>
                    <a:bodyPr>
                      <a:noAutofit/>
                    </a:bodyPr>
                    <a:lstStyle/>
                    <a:p>
                      <a:pPr indent="0" lvl="0" marL="0" rtl="0" algn="ctr">
                        <a:spcBef>
                          <a:spcPts val="0"/>
                        </a:spcBef>
                        <a:spcAft>
                          <a:spcPts val="0"/>
                        </a:spcAft>
                        <a:buNone/>
                      </a:pPr>
                      <a:r>
                        <a:rPr lang="en"/>
                        <a:t>21</a:t>
                      </a:r>
                      <a:endParaRPr/>
                    </a:p>
                  </a:txBody>
                  <a:tcPr marT="91425" marB="91425" marR="91425" marL="91425"/>
                </a:tc>
              </a:tr>
              <a:tr h="376475">
                <a:tc>
                  <a:txBody>
                    <a:bodyPr>
                      <a:noAutofit/>
                    </a:bodyPr>
                    <a:lstStyle/>
                    <a:p>
                      <a:pPr indent="0" lvl="0" marL="0" rtl="0" algn="ctr">
                        <a:spcBef>
                          <a:spcPts val="0"/>
                        </a:spcBef>
                        <a:spcAft>
                          <a:spcPts val="0"/>
                        </a:spcAft>
                        <a:buNone/>
                      </a:pPr>
                      <a:r>
                        <a:rPr lang="en"/>
                        <a:t>8</a:t>
                      </a:r>
                      <a:endParaRPr/>
                    </a:p>
                  </a:txBody>
                  <a:tcPr marT="91425" marB="91425" marR="91425" marL="91425"/>
                </a:tc>
                <a:tc>
                  <a:txBody>
                    <a:bodyPr>
                      <a:noAutofit/>
                    </a:bodyPr>
                    <a:lstStyle/>
                    <a:p>
                      <a:pPr indent="0" lvl="0" marL="0" rtl="0" algn="ctr">
                        <a:spcBef>
                          <a:spcPts val="0"/>
                        </a:spcBef>
                        <a:spcAft>
                          <a:spcPts val="0"/>
                        </a:spcAft>
                        <a:buNone/>
                      </a:pPr>
                      <a:r>
                        <a:rPr lang="en"/>
                        <a:t>26</a:t>
                      </a:r>
                      <a:endParaRPr/>
                    </a:p>
                  </a:txBody>
                  <a:tcPr marT="91425" marB="91425" marR="91425" marL="91425"/>
                </a:tc>
              </a:tr>
              <a:tr h="376475">
                <a:tc>
                  <a:txBody>
                    <a:bodyPr>
                      <a:noAutofit/>
                    </a:bodyPr>
                    <a:lstStyle/>
                    <a:p>
                      <a:pPr indent="0" lvl="0" marL="0" rtl="0" algn="ctr">
                        <a:spcBef>
                          <a:spcPts val="0"/>
                        </a:spcBef>
                        <a:spcAft>
                          <a:spcPts val="0"/>
                        </a:spcAft>
                        <a:buNone/>
                      </a:pPr>
                      <a:r>
                        <a:rPr lang="en">
                          <a:solidFill>
                            <a:srgbClr val="0000FF"/>
                          </a:solidFill>
                        </a:rPr>
                        <a:t>12</a:t>
                      </a:r>
                      <a:endParaRPr>
                        <a:solidFill>
                          <a:srgbClr val="0000FF"/>
                        </a:solidFill>
                      </a:endParaRPr>
                    </a:p>
                  </a:txBody>
                  <a:tcPr marT="91425" marB="91425" marR="91425" marL="91425">
                    <a:solidFill>
                      <a:srgbClr val="EFEFEF"/>
                    </a:solidFill>
                  </a:tcPr>
                </a:tc>
                <a:tc>
                  <a:txBody>
                    <a:bodyPr>
                      <a:noAutofit/>
                    </a:bodyPr>
                    <a:lstStyle/>
                    <a:p>
                      <a:pPr indent="0" lvl="0" marL="0" rtl="0" algn="ctr">
                        <a:spcBef>
                          <a:spcPts val="0"/>
                        </a:spcBef>
                        <a:spcAft>
                          <a:spcPts val="0"/>
                        </a:spcAft>
                        <a:buNone/>
                      </a:pPr>
                      <a:r>
                        <a:rPr lang="en">
                          <a:solidFill>
                            <a:srgbClr val="0000FF"/>
                          </a:solidFill>
                        </a:rPr>
                        <a:t>35.55</a:t>
                      </a:r>
                      <a:endParaRPr>
                        <a:solidFill>
                          <a:srgbClr val="0000FF"/>
                        </a:solidFill>
                      </a:endParaRPr>
                    </a:p>
                  </a:txBody>
                  <a:tcPr marT="91425" marB="91425" marR="91425" marL="91425">
                    <a:solidFill>
                      <a:srgbClr val="EFEFEF"/>
                    </a:solidFill>
                  </a:tcPr>
                </a:tc>
              </a:tr>
            </a:tbl>
          </a:graphicData>
        </a:graphic>
      </p:graphicFrame>
      <p:pic>
        <p:nvPicPr>
          <p:cNvPr id="147" name="Google Shape;147;p21"/>
          <p:cNvPicPr preferRelativeResize="0"/>
          <p:nvPr/>
        </p:nvPicPr>
        <p:blipFill>
          <a:blip r:embed="rId5">
            <a:alphaModFix/>
          </a:blip>
          <a:stretch>
            <a:fillRect/>
          </a:stretch>
        </p:blipFill>
        <p:spPr>
          <a:xfrm>
            <a:off x="1635475" y="2285575"/>
            <a:ext cx="2465528" cy="270725"/>
          </a:xfrm>
          <a:prstGeom prst="rect">
            <a:avLst/>
          </a:prstGeom>
          <a:noFill/>
          <a:ln>
            <a:noFill/>
          </a:ln>
        </p:spPr>
      </p:pic>
      <p:pic>
        <p:nvPicPr>
          <p:cNvPr id="148" name="Google Shape;148;p21"/>
          <p:cNvPicPr preferRelativeResize="0"/>
          <p:nvPr/>
        </p:nvPicPr>
        <p:blipFill>
          <a:blip r:embed="rId6">
            <a:alphaModFix/>
          </a:blip>
          <a:stretch>
            <a:fillRect/>
          </a:stretch>
        </p:blipFill>
        <p:spPr>
          <a:xfrm>
            <a:off x="563625" y="3021613"/>
            <a:ext cx="5007454" cy="283312"/>
          </a:xfrm>
          <a:prstGeom prst="rect">
            <a:avLst/>
          </a:prstGeom>
          <a:noFill/>
          <a:ln>
            <a:noFill/>
          </a:ln>
        </p:spPr>
      </p:pic>
      <p:pic>
        <p:nvPicPr>
          <p:cNvPr id="149" name="Google Shape;149;p21"/>
          <p:cNvPicPr preferRelativeResize="0"/>
          <p:nvPr/>
        </p:nvPicPr>
        <p:blipFill>
          <a:blip r:embed="rId7">
            <a:alphaModFix/>
          </a:blip>
          <a:stretch>
            <a:fillRect/>
          </a:stretch>
        </p:blipFill>
        <p:spPr>
          <a:xfrm>
            <a:off x="2396750" y="3800725"/>
            <a:ext cx="1049475" cy="34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